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33"/>
  </p:notesMasterIdLst>
  <p:handoutMasterIdLst>
    <p:handoutMasterId r:id="rId34"/>
  </p:handoutMasterIdLst>
  <p:sldIdLst>
    <p:sldId id="283" r:id="rId5"/>
    <p:sldId id="292" r:id="rId6"/>
    <p:sldId id="329" r:id="rId7"/>
    <p:sldId id="331" r:id="rId8"/>
    <p:sldId id="332" r:id="rId9"/>
    <p:sldId id="333" r:id="rId10"/>
    <p:sldId id="334" r:id="rId11"/>
    <p:sldId id="335" r:id="rId12"/>
    <p:sldId id="336" r:id="rId13"/>
    <p:sldId id="337" r:id="rId14"/>
    <p:sldId id="338" r:id="rId15"/>
    <p:sldId id="339" r:id="rId16"/>
    <p:sldId id="340" r:id="rId17"/>
    <p:sldId id="341" r:id="rId18"/>
    <p:sldId id="342" r:id="rId19"/>
    <p:sldId id="343" r:id="rId20"/>
    <p:sldId id="344" r:id="rId21"/>
    <p:sldId id="345" r:id="rId22"/>
    <p:sldId id="346" r:id="rId23"/>
    <p:sldId id="347" r:id="rId24"/>
    <p:sldId id="348" r:id="rId25"/>
    <p:sldId id="349" r:id="rId26"/>
    <p:sldId id="350" r:id="rId27"/>
    <p:sldId id="352" r:id="rId28"/>
    <p:sldId id="351" r:id="rId29"/>
    <p:sldId id="353" r:id="rId30"/>
    <p:sldId id="354" r:id="rId31"/>
    <p:sldId id="35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AD1FA-7657-4237-B4AD-BA06B02CB2C4}" v="474" dt="2025-07-24T10:53:57.086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88" autoAdjust="0"/>
  </p:normalViewPr>
  <p:slideViewPr>
    <p:cSldViewPr snapToGrid="0" showGuides="1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8/17/2025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8/17/2025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2" r:id="rId12"/>
    <p:sldLayoutId id="2147483816" r:id="rId1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6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Web technologies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5" y="1066800"/>
            <a:ext cx="3405015" cy="4724400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cap="all" dirty="0">
                <a:solidFill>
                  <a:srgbClr val="FFFFFF"/>
                </a:solidFill>
              </a:rPr>
              <a:t>JS part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F3D44-CE59-9FA2-D719-849A6A0EDC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93AF807B-0804-6427-A409-198D2CEEB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sz="2400" cap="none" dirty="0">
                <a:solidFill>
                  <a:schemeClr val="tx1"/>
                </a:solidFill>
              </a:rPr>
              <a:t>Truthy, </a:t>
            </a:r>
            <a:r>
              <a:rPr lang="en-US" sz="2400" cap="none" dirty="0" err="1">
                <a:solidFill>
                  <a:schemeClr val="tx1"/>
                </a:solidFill>
              </a:rPr>
              <a:t>Falsy</a:t>
            </a:r>
            <a:r>
              <a:rPr lang="en-US" sz="2400" cap="none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D08142C1-9FDF-D111-4068-A4940F022B3B}"/>
              </a:ext>
            </a:extLst>
          </p:cNvPr>
          <p:cNvSpPr txBox="1">
            <a:spLocks/>
          </p:cNvSpPr>
          <p:nvPr/>
        </p:nvSpPr>
        <p:spPr>
          <a:xfrm>
            <a:off x="457200" y="1352936"/>
            <a:ext cx="11038114" cy="51971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Truthy</a:t>
            </a:r>
            <a:r>
              <a:rPr lang="en-US" dirty="0">
                <a:solidFill>
                  <a:schemeClr val="tx1"/>
                </a:solidFill>
              </a:rPr>
              <a:t>:  Values that </a:t>
            </a:r>
            <a:r>
              <a:rPr lang="en-US" dirty="0"/>
              <a:t>evaluate to </a:t>
            </a:r>
            <a:r>
              <a:rPr lang="en-US" b="1" dirty="0"/>
              <a:t>true </a:t>
            </a:r>
            <a:r>
              <a:rPr lang="en-US" dirty="0"/>
              <a:t>in Boolean.</a:t>
            </a:r>
            <a:br>
              <a:rPr lang="en-US" dirty="0"/>
            </a:br>
            <a:br>
              <a:rPr lang="en-US" dirty="0"/>
            </a:br>
            <a:r>
              <a:rPr lang="en-US" u="sng" dirty="0"/>
              <a:t>Example:</a:t>
            </a:r>
            <a:r>
              <a:rPr lang="en-US" dirty="0"/>
              <a:t>  </a:t>
            </a:r>
            <a:br>
              <a:rPr lang="en-US" dirty="0"/>
            </a:br>
            <a:r>
              <a:rPr lang="en-US" dirty="0"/>
              <a:t>Non-empty strings → "</a:t>
            </a:r>
            <a:r>
              <a:rPr lang="en-US" dirty="0" err="1"/>
              <a:t>abc</a:t>
            </a:r>
            <a:r>
              <a:rPr lang="en-US" dirty="0"/>
              <a:t>“</a:t>
            </a:r>
            <a:br>
              <a:rPr lang="en-US" dirty="0"/>
            </a:br>
            <a:r>
              <a:rPr lang="en-US" dirty="0"/>
              <a:t>Non-zero numbers → 1, -5, 3.14</a:t>
            </a:r>
            <a:br>
              <a:rPr lang="en-US" dirty="0"/>
            </a:br>
            <a:r>
              <a:rPr lang="en-US" dirty="0"/>
              <a:t>Objects &amp; arrays (even if they are empty)→ </a:t>
            </a:r>
            <a:r>
              <a:rPr lang="en-US" b="1" dirty="0"/>
              <a:t>{}</a:t>
            </a:r>
            <a:r>
              <a:rPr lang="en-US" dirty="0"/>
              <a:t>, </a:t>
            </a:r>
            <a:r>
              <a:rPr lang="en-US" b="1" dirty="0"/>
              <a:t>[]</a:t>
            </a:r>
            <a:br>
              <a:rPr lang="en-US" dirty="0"/>
            </a:br>
            <a:r>
              <a:rPr lang="en-US" dirty="0"/>
              <a:t>true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0070C0"/>
                </a:solidFill>
              </a:rPr>
              <a:t>Falsy</a:t>
            </a:r>
            <a:r>
              <a:rPr lang="en-US" dirty="0"/>
              <a:t>:  Values that </a:t>
            </a:r>
            <a:r>
              <a:rPr lang="en-US" dirty="0" err="1"/>
              <a:t>ecaluate</a:t>
            </a:r>
            <a:r>
              <a:rPr lang="en-US" dirty="0"/>
              <a:t> to </a:t>
            </a:r>
            <a:r>
              <a:rPr lang="en-US" b="1" dirty="0"/>
              <a:t>false </a:t>
            </a:r>
            <a:r>
              <a:rPr lang="en-US" dirty="0"/>
              <a:t>in Boolean.</a:t>
            </a:r>
            <a:br>
              <a:rPr lang="en-US" dirty="0"/>
            </a:br>
            <a:br>
              <a:rPr lang="en-US" dirty="0"/>
            </a:br>
            <a:r>
              <a:rPr lang="en-US" u="sng" dirty="0"/>
              <a:t>Example:</a:t>
            </a:r>
            <a:br>
              <a:rPr lang="en-US" u="sng" dirty="0"/>
            </a:br>
            <a:r>
              <a:rPr lang="en-US" dirty="0"/>
              <a:t>false</a:t>
            </a:r>
            <a:br>
              <a:rPr lang="en-US" dirty="0"/>
            </a:br>
            <a:r>
              <a:rPr lang="en-US" dirty="0"/>
              <a:t>0 (zero)</a:t>
            </a:r>
            <a:br>
              <a:rPr lang="en-US" dirty="0"/>
            </a:br>
            <a:r>
              <a:rPr lang="en-US" dirty="0"/>
              <a:t>"" (empty string)</a:t>
            </a:r>
            <a:br>
              <a:rPr lang="en-US" dirty="0"/>
            </a:br>
            <a:r>
              <a:rPr lang="en-US" dirty="0"/>
              <a:t>null</a:t>
            </a:r>
            <a:br>
              <a:rPr lang="en-US" dirty="0"/>
            </a:br>
            <a:r>
              <a:rPr lang="en-US" dirty="0"/>
              <a:t>undefined</a:t>
            </a:r>
            <a:br>
              <a:rPr lang="en-US" dirty="0"/>
            </a:br>
            <a:r>
              <a:rPr lang="en-US" dirty="0" err="1"/>
              <a:t>NaN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939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916FD-9FFA-F024-BCE2-7D33A989C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D72800D1-712F-15C2-D109-BFC67F635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sz="2400" cap="none" dirty="0">
                <a:solidFill>
                  <a:schemeClr val="tx1"/>
                </a:solidFill>
              </a:rPr>
              <a:t>null, undefined, </a:t>
            </a:r>
            <a:r>
              <a:rPr lang="en-US" sz="2400" cap="none" dirty="0" err="1">
                <a:solidFill>
                  <a:schemeClr val="tx1"/>
                </a:solidFill>
              </a:rPr>
              <a:t>NaN</a:t>
            </a:r>
            <a:r>
              <a:rPr lang="en-US" sz="2400" cap="none" dirty="0">
                <a:solidFill>
                  <a:schemeClr val="tx1"/>
                </a:solidFill>
              </a:rPr>
              <a:t>, </a:t>
            </a:r>
            <a:r>
              <a:rPr lang="en-US" sz="2400" cap="none" dirty="0" err="1">
                <a:solidFill>
                  <a:schemeClr val="tx1"/>
                </a:solidFill>
              </a:rPr>
              <a:t>isNaN</a:t>
            </a:r>
            <a:r>
              <a:rPr lang="en-US" sz="2400" cap="none" dirty="0">
                <a:solidFill>
                  <a:schemeClr val="tx1"/>
                </a:solidFill>
              </a:rPr>
              <a:t> &amp; </a:t>
            </a:r>
            <a:r>
              <a:rPr lang="en-US" sz="2400" cap="none" dirty="0" err="1">
                <a:solidFill>
                  <a:schemeClr val="tx1"/>
                </a:solidFill>
              </a:rPr>
              <a:t>typeof</a:t>
            </a:r>
            <a:endParaRPr lang="en-US" sz="2400" cap="none" dirty="0">
              <a:solidFill>
                <a:schemeClr val="tx1"/>
              </a:solidFill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1AFC6A97-7EBE-7426-6A03-22F8CD7CC27F}"/>
              </a:ext>
            </a:extLst>
          </p:cNvPr>
          <p:cNvSpPr txBox="1">
            <a:spLocks/>
          </p:cNvSpPr>
          <p:nvPr/>
        </p:nvSpPr>
        <p:spPr>
          <a:xfrm>
            <a:off x="457200" y="1240971"/>
            <a:ext cx="6298163" cy="550506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null</a:t>
            </a:r>
            <a:r>
              <a:rPr lang="en-US" dirty="0">
                <a:solidFill>
                  <a:schemeClr val="tx1"/>
                </a:solidFill>
              </a:rPr>
              <a:t> → intentional empty value, assigned programmatically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let x = null; // nothing assigned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undefined</a:t>
            </a:r>
            <a:r>
              <a:rPr lang="en-US" dirty="0">
                <a:solidFill>
                  <a:schemeClr val="tx1"/>
                </a:solidFill>
              </a:rPr>
              <a:t> → variable declared but not assigned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let y;  // undefined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0070C0"/>
                </a:solidFill>
              </a:rPr>
              <a:t>NaN</a:t>
            </a:r>
            <a:r>
              <a:rPr lang="en-US" dirty="0">
                <a:solidFill>
                  <a:schemeClr val="tx1"/>
                </a:solidFill>
              </a:rPr>
              <a:t> → "Not-a-Number", result of invalid math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pl-PL" dirty="0">
                <a:solidFill>
                  <a:schemeClr val="tx1"/>
                </a:solidFill>
              </a:rPr>
              <a:t>let z = "abc" / 2; // NaN</a:t>
            </a:r>
            <a:endParaRPr lang="en-US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0070C0"/>
                </a:solidFill>
              </a:rPr>
              <a:t>isNaN</a:t>
            </a:r>
            <a:r>
              <a:rPr lang="en-US" dirty="0">
                <a:solidFill>
                  <a:srgbClr val="0070C0"/>
                </a:solidFill>
              </a:rPr>
              <a:t>() </a:t>
            </a:r>
            <a:r>
              <a:rPr lang="en-US" dirty="0">
                <a:solidFill>
                  <a:schemeClr val="tx1"/>
                </a:solidFill>
              </a:rPr>
              <a:t>→ Function to check if a value is </a:t>
            </a:r>
            <a:r>
              <a:rPr lang="en-US" dirty="0" err="1">
                <a:solidFill>
                  <a:schemeClr val="tx1"/>
                </a:solidFill>
              </a:rPr>
              <a:t>NaN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isNaN</a:t>
            </a:r>
            <a:r>
              <a:rPr lang="en-US" dirty="0">
                <a:solidFill>
                  <a:schemeClr val="tx1"/>
                </a:solidFill>
              </a:rPr>
              <a:t>(123);        // false 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isNaN</a:t>
            </a:r>
            <a:r>
              <a:rPr lang="en-US" dirty="0">
                <a:solidFill>
                  <a:schemeClr val="tx1"/>
                </a:solidFill>
              </a:rPr>
              <a:t>("hello");   // true 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isNaN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 err="1">
                <a:solidFill>
                  <a:schemeClr val="tx1"/>
                </a:solidFill>
              </a:rPr>
              <a:t>NaN</a:t>
            </a:r>
            <a:r>
              <a:rPr lang="en-US" dirty="0">
                <a:solidFill>
                  <a:schemeClr val="tx1"/>
                </a:solidFill>
              </a:rPr>
              <a:t>);     // true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0070C0"/>
                </a:solidFill>
              </a:rPr>
              <a:t>isNaN</a:t>
            </a:r>
            <a:r>
              <a:rPr lang="en-US" dirty="0">
                <a:solidFill>
                  <a:srgbClr val="0070C0"/>
                </a:solidFill>
              </a:rPr>
              <a:t>() </a:t>
            </a:r>
            <a:r>
              <a:rPr lang="en-US" dirty="0">
                <a:solidFill>
                  <a:schemeClr val="tx1"/>
                </a:solidFill>
              </a:rPr>
              <a:t>→ Function to check if a value is </a:t>
            </a:r>
            <a:r>
              <a:rPr lang="en-US" dirty="0" err="1">
                <a:solidFill>
                  <a:schemeClr val="tx1"/>
                </a:solidFill>
              </a:rPr>
              <a:t>NaN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0070C0"/>
                </a:solidFill>
              </a:rPr>
              <a:t>typeof</a:t>
            </a:r>
            <a:r>
              <a:rPr lang="en-US" dirty="0">
                <a:solidFill>
                  <a:schemeClr val="tx1"/>
                </a:solidFill>
              </a:rPr>
              <a:t> → an operator, returns the data type of a value.	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typeof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NaN</a:t>
            </a:r>
            <a:r>
              <a:rPr lang="en-US" dirty="0">
                <a:solidFill>
                  <a:schemeClr val="tx1"/>
                </a:solidFill>
              </a:rPr>
              <a:t>            // "number" 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typeof</a:t>
            </a:r>
            <a:r>
              <a:rPr lang="en-US" dirty="0">
                <a:solidFill>
                  <a:schemeClr val="tx1"/>
                </a:solidFill>
              </a:rPr>
              <a:t> null              // "object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typeof</a:t>
            </a:r>
            <a:r>
              <a:rPr lang="en-US" dirty="0">
                <a:solidFill>
                  <a:schemeClr val="tx1"/>
                </a:solidFill>
              </a:rPr>
              <a:t> undefined     // "undefined“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typeof</a:t>
            </a:r>
            <a:r>
              <a:rPr lang="en-US" dirty="0">
                <a:solidFill>
                  <a:schemeClr val="tx1"/>
                </a:solidFill>
              </a:rPr>
              <a:t> [1,2,3]          // "object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typeof</a:t>
            </a:r>
            <a:r>
              <a:rPr lang="en-US" dirty="0">
                <a:solidFill>
                  <a:schemeClr val="tx1"/>
                </a:solidFill>
              </a:rPr>
              <a:t> function(){}   // "function"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5F30ED-3268-7698-AA23-25B9D657D17A}"/>
              </a:ext>
            </a:extLst>
          </p:cNvPr>
          <p:cNvSpPr txBox="1"/>
          <p:nvPr/>
        </p:nvSpPr>
        <p:spPr>
          <a:xfrm>
            <a:off x="7408506" y="5449078"/>
            <a:ext cx="403082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chemeClr val="accent1"/>
                </a:solidFill>
              </a:rPr>
              <a:t>Note:  </a:t>
            </a:r>
            <a:r>
              <a:rPr lang="en-US" sz="1700" dirty="0"/>
              <a:t>null, undefined, </a:t>
            </a:r>
            <a:r>
              <a:rPr lang="en-US" sz="1700" dirty="0" err="1"/>
              <a:t>NaN</a:t>
            </a:r>
            <a:r>
              <a:rPr lang="en-US" sz="1700" dirty="0"/>
              <a:t> are literals. </a:t>
            </a:r>
            <a:r>
              <a:rPr lang="en-US" sz="1700" dirty="0" err="1"/>
              <a:t>typeof</a:t>
            </a:r>
            <a:r>
              <a:rPr lang="en-US" sz="1700" dirty="0"/>
              <a:t> is a operator. </a:t>
            </a:r>
            <a:r>
              <a:rPr lang="en-US" sz="1700" dirty="0" err="1"/>
              <a:t>isNaN</a:t>
            </a:r>
            <a:r>
              <a:rPr lang="en-US" sz="1700" dirty="0"/>
              <a:t>() is a function</a:t>
            </a:r>
            <a:endParaRPr lang="en-US" sz="17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885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AB568-20C4-1A0B-7374-8E8D087BF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F963F776-A2C9-54BA-6920-1FB1E987D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Operators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6CB933-6A9B-46D0-E581-8D9E20376222}"/>
              </a:ext>
            </a:extLst>
          </p:cNvPr>
          <p:cNvSpPr txBox="1"/>
          <p:nvPr/>
        </p:nvSpPr>
        <p:spPr>
          <a:xfrm>
            <a:off x="6531424" y="5141378"/>
            <a:ext cx="403082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chemeClr val="accent1"/>
                </a:solidFill>
              </a:rPr>
              <a:t>Bonus:  </a:t>
            </a:r>
            <a:r>
              <a:rPr lang="en-US" sz="1700" dirty="0"/>
              <a:t>The + and += operators can also be used to add (concatenate) strings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C660C8-8D8B-EA60-F23F-4E8C784CD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566517"/>
              </p:ext>
            </p:extLst>
          </p:nvPr>
        </p:nvGraphicFramePr>
        <p:xfrm>
          <a:off x="570146" y="1946410"/>
          <a:ext cx="3498002" cy="3211191"/>
        </p:xfrm>
        <a:graphic>
          <a:graphicData uri="http://schemas.openxmlformats.org/drawingml/2006/table">
            <a:tbl>
              <a:tblPr/>
              <a:tblGrid>
                <a:gridCol w="920039">
                  <a:extLst>
                    <a:ext uri="{9D8B030D-6E8A-4147-A177-3AD203B41FA5}">
                      <a16:colId xmlns:a16="http://schemas.microsoft.com/office/drawing/2014/main" val="3073652656"/>
                    </a:ext>
                  </a:extLst>
                </a:gridCol>
                <a:gridCol w="2577963">
                  <a:extLst>
                    <a:ext uri="{9D8B030D-6E8A-4147-A177-3AD203B41FA5}">
                      <a16:colId xmlns:a16="http://schemas.microsoft.com/office/drawing/2014/main" val="2345113467"/>
                    </a:ext>
                  </a:extLst>
                </a:gridCol>
              </a:tblGrid>
              <a:tr h="3567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Operator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Description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378570"/>
                  </a:ext>
                </a:extLst>
              </a:tr>
              <a:tr h="3567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+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Addition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4827111"/>
                  </a:ext>
                </a:extLst>
              </a:tr>
              <a:tr h="3567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-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Subtraction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169649"/>
                  </a:ext>
                </a:extLst>
              </a:tr>
              <a:tr h="3567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*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Multiplication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354427"/>
                  </a:ext>
                </a:extLst>
              </a:tr>
              <a:tr h="3567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**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Exponentiation 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184728"/>
                  </a:ext>
                </a:extLst>
              </a:tr>
              <a:tr h="3567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/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Division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1610728"/>
                  </a:ext>
                </a:extLst>
              </a:tr>
              <a:tr h="3567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%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Modulus (Division Remainder)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6688324"/>
                  </a:ext>
                </a:extLst>
              </a:tr>
              <a:tr h="3567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++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Increment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8947596"/>
                  </a:ext>
                </a:extLst>
              </a:tr>
              <a:tr h="3567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--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Decrement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363964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B7A9643-A11D-5DBB-04C7-8C069EA38F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96004"/>
              </p:ext>
            </p:extLst>
          </p:nvPr>
        </p:nvGraphicFramePr>
        <p:xfrm>
          <a:off x="5339846" y="1946407"/>
          <a:ext cx="5231741" cy="2673648"/>
        </p:xfrm>
        <a:graphic>
          <a:graphicData uri="http://schemas.openxmlformats.org/drawingml/2006/table">
            <a:tbl>
              <a:tblPr/>
              <a:tblGrid>
                <a:gridCol w="1306539">
                  <a:extLst>
                    <a:ext uri="{9D8B030D-6E8A-4147-A177-3AD203B41FA5}">
                      <a16:colId xmlns:a16="http://schemas.microsoft.com/office/drawing/2014/main" val="913478261"/>
                    </a:ext>
                  </a:extLst>
                </a:gridCol>
                <a:gridCol w="1962601">
                  <a:extLst>
                    <a:ext uri="{9D8B030D-6E8A-4147-A177-3AD203B41FA5}">
                      <a16:colId xmlns:a16="http://schemas.microsoft.com/office/drawing/2014/main" val="1070874083"/>
                    </a:ext>
                  </a:extLst>
                </a:gridCol>
                <a:gridCol w="1962601">
                  <a:extLst>
                    <a:ext uri="{9D8B030D-6E8A-4147-A177-3AD203B41FA5}">
                      <a16:colId xmlns:a16="http://schemas.microsoft.com/office/drawing/2014/main" val="1805172922"/>
                    </a:ext>
                  </a:extLst>
                </a:gridCol>
              </a:tblGrid>
              <a:tr h="32698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Operator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Example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Same As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206326"/>
                  </a:ext>
                </a:extLst>
              </a:tr>
              <a:tr h="32698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=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=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794030"/>
                  </a:ext>
                </a:extLst>
              </a:tr>
              <a:tr h="32698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+=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+=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= x +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584418"/>
                  </a:ext>
                </a:extLst>
              </a:tr>
              <a:tr h="32698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-=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-=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= x -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673274"/>
                  </a:ext>
                </a:extLst>
              </a:tr>
              <a:tr h="32698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*=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*=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= x *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237054"/>
                  </a:ext>
                </a:extLst>
              </a:tr>
              <a:tr h="32698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/=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/=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= x /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788210"/>
                  </a:ext>
                </a:extLst>
              </a:tr>
              <a:tr h="32698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%=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%=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= x %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0427114"/>
                  </a:ext>
                </a:extLst>
              </a:tr>
              <a:tr h="32698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**=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x **=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x = x ** y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67723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9283BF0-F56A-AD1C-671D-C3BEA71D06A3}"/>
              </a:ext>
            </a:extLst>
          </p:cNvPr>
          <p:cNvSpPr txBox="1"/>
          <p:nvPr/>
        </p:nvSpPr>
        <p:spPr>
          <a:xfrm>
            <a:off x="570145" y="1390261"/>
            <a:ext cx="2490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Arithmetic Operators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2D193-5A16-BDA1-938C-C3B8C310AA9B}"/>
              </a:ext>
            </a:extLst>
          </p:cNvPr>
          <p:cNvSpPr txBox="1"/>
          <p:nvPr/>
        </p:nvSpPr>
        <p:spPr>
          <a:xfrm>
            <a:off x="5339846" y="1400664"/>
            <a:ext cx="2490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Assignment Operators</a:t>
            </a:r>
          </a:p>
        </p:txBody>
      </p:sp>
    </p:spTree>
    <p:extLst>
      <p:ext uri="{BB962C8B-B14F-4D97-AF65-F5344CB8AC3E}">
        <p14:creationId xmlns:p14="http://schemas.microsoft.com/office/powerpoint/2010/main" val="2567905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BB153B-DE18-854E-C3E5-90AD6A937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92DB61ED-1044-9C9C-FFF0-AE30DF1D4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Operators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988A4D-FAEA-03DF-644B-89E76FB816A6}"/>
              </a:ext>
            </a:extLst>
          </p:cNvPr>
          <p:cNvSpPr txBox="1"/>
          <p:nvPr/>
        </p:nvSpPr>
        <p:spPr>
          <a:xfrm>
            <a:off x="5339846" y="3552317"/>
            <a:ext cx="547433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The === operator matches both value and data type, but == operator only matches value</a:t>
            </a:r>
            <a:br>
              <a:rPr lang="en-US" sz="1700" dirty="0"/>
            </a:br>
            <a:r>
              <a:rPr lang="en-US" sz="1700" dirty="0"/>
              <a:t>var a = 10;</a:t>
            </a:r>
            <a:br>
              <a:rPr lang="en-US" sz="1700" dirty="0"/>
            </a:br>
            <a:r>
              <a:rPr lang="en-US" sz="1700" dirty="0"/>
              <a:t>var b = "10";</a:t>
            </a:r>
            <a:br>
              <a:rPr lang="en-US" sz="1700" dirty="0"/>
            </a:br>
            <a:r>
              <a:rPr lang="en-US" sz="1700" dirty="0"/>
              <a:t>a == b;  // true</a:t>
            </a:r>
            <a:br>
              <a:rPr lang="en-US" sz="1700" dirty="0"/>
            </a:br>
            <a:r>
              <a:rPr lang="en-US" sz="1700" dirty="0"/>
              <a:t>a === b;  // false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9999B6-3578-59EF-06BC-6E7B3635E4FD}"/>
              </a:ext>
            </a:extLst>
          </p:cNvPr>
          <p:cNvSpPr txBox="1"/>
          <p:nvPr/>
        </p:nvSpPr>
        <p:spPr>
          <a:xfrm>
            <a:off x="570145" y="1390261"/>
            <a:ext cx="2490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Comparison Operators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80960D-A432-3E44-1BCD-6290CDAF0C38}"/>
              </a:ext>
            </a:extLst>
          </p:cNvPr>
          <p:cNvSpPr txBox="1"/>
          <p:nvPr/>
        </p:nvSpPr>
        <p:spPr>
          <a:xfrm>
            <a:off x="5339846" y="1400664"/>
            <a:ext cx="2490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Logical Operators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ADE346B-3365-C6A7-0C70-9D6A398BCF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203774"/>
              </p:ext>
            </p:extLst>
          </p:nvPr>
        </p:nvGraphicFramePr>
        <p:xfrm>
          <a:off x="570144" y="1942716"/>
          <a:ext cx="3581977" cy="3395824"/>
        </p:xfrm>
        <a:graphic>
          <a:graphicData uri="http://schemas.openxmlformats.org/drawingml/2006/table">
            <a:tbl>
              <a:tblPr/>
              <a:tblGrid>
                <a:gridCol w="916681">
                  <a:extLst>
                    <a:ext uri="{9D8B030D-6E8A-4147-A177-3AD203B41FA5}">
                      <a16:colId xmlns:a16="http://schemas.microsoft.com/office/drawing/2014/main" val="3826261872"/>
                    </a:ext>
                  </a:extLst>
                </a:gridCol>
                <a:gridCol w="2665296">
                  <a:extLst>
                    <a:ext uri="{9D8B030D-6E8A-4147-A177-3AD203B41FA5}">
                      <a16:colId xmlns:a16="http://schemas.microsoft.com/office/drawing/2014/main" val="2461694343"/>
                    </a:ext>
                  </a:extLst>
                </a:gridCol>
              </a:tblGrid>
              <a:tr h="3504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Operator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Description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102208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==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equal to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2043997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===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equal value and equal type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460632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!=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not equal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4584094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!==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not equal value or not equal type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24598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&gt;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greater than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403055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&lt;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less than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796648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&gt;=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greater than or equal to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664135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&lt;=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less than or equal to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071567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?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ternary operator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905750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EA5104E-CF7B-4D88-F9D6-48229762C0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127355"/>
              </p:ext>
            </p:extLst>
          </p:nvPr>
        </p:nvGraphicFramePr>
        <p:xfrm>
          <a:off x="5407469" y="1941842"/>
          <a:ext cx="2247910" cy="1363842"/>
        </p:xfrm>
        <a:graphic>
          <a:graphicData uri="http://schemas.openxmlformats.org/drawingml/2006/table">
            <a:tbl>
              <a:tblPr/>
              <a:tblGrid>
                <a:gridCol w="1095189">
                  <a:extLst>
                    <a:ext uri="{9D8B030D-6E8A-4147-A177-3AD203B41FA5}">
                      <a16:colId xmlns:a16="http://schemas.microsoft.com/office/drawing/2014/main" val="1516219749"/>
                    </a:ext>
                  </a:extLst>
                </a:gridCol>
                <a:gridCol w="1152721">
                  <a:extLst>
                    <a:ext uri="{9D8B030D-6E8A-4147-A177-3AD203B41FA5}">
                      <a16:colId xmlns:a16="http://schemas.microsoft.com/office/drawing/2014/main" val="2529423437"/>
                    </a:ext>
                  </a:extLst>
                </a:gridCol>
              </a:tblGrid>
              <a:tr h="348732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Operator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Description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1035093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&amp;&amp;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logical and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189403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||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logical or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2481413"/>
                  </a:ext>
                </a:extLst>
              </a:tr>
              <a:tr h="338370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!</a:t>
                      </a:r>
                    </a:p>
                  </a:txBody>
                  <a:tcPr marL="120847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logical not</a:t>
                      </a:r>
                    </a:p>
                  </a:txBody>
                  <a:tcPr marL="60423" marR="60423" marT="60423" marB="6042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4771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5707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45647-8F17-C66B-ED50-5BCF3C7BD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F1B8B9DA-1FCB-719E-F699-260CB7E8D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If else, Switch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EFA893-8A97-7F92-697D-B49627C568D0}"/>
              </a:ext>
            </a:extLst>
          </p:cNvPr>
          <p:cNvSpPr txBox="1"/>
          <p:nvPr/>
        </p:nvSpPr>
        <p:spPr>
          <a:xfrm>
            <a:off x="457200" y="1408551"/>
            <a:ext cx="3676261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If else:</a:t>
            </a:r>
          </a:p>
          <a:p>
            <a:r>
              <a:rPr lang="en-US" dirty="0"/>
              <a:t>let age = 45;</a:t>
            </a:r>
          </a:p>
          <a:p>
            <a:endParaRPr lang="en-US" dirty="0"/>
          </a:p>
          <a:p>
            <a:r>
              <a:rPr lang="en-US" dirty="0"/>
              <a:t>if (age &lt; 40) {</a:t>
            </a:r>
          </a:p>
          <a:p>
            <a:r>
              <a:rPr lang="en-US" dirty="0"/>
              <a:t>  console.log("Too young");</a:t>
            </a:r>
          </a:p>
          <a:p>
            <a:r>
              <a:rPr lang="en-US" dirty="0"/>
              <a:t>} else if (age &lt;= 50) {</a:t>
            </a:r>
          </a:p>
          <a:p>
            <a:r>
              <a:rPr lang="en-US" dirty="0"/>
              <a:t>  console.log("Youngster");</a:t>
            </a:r>
          </a:p>
          <a:p>
            <a:r>
              <a:rPr lang="en-US" dirty="0"/>
              <a:t>} else {</a:t>
            </a:r>
          </a:p>
          <a:p>
            <a:r>
              <a:rPr lang="en-US" dirty="0"/>
              <a:t>  console.log("Top level member");</a:t>
            </a:r>
          </a:p>
          <a:p>
            <a:r>
              <a:rPr lang="en-US" dirty="0"/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CCBA0D-20EF-FD08-69DF-E1F46DE51FE1}"/>
              </a:ext>
            </a:extLst>
          </p:cNvPr>
          <p:cNvSpPr txBox="1"/>
          <p:nvPr/>
        </p:nvSpPr>
        <p:spPr>
          <a:xfrm>
            <a:off x="6013971" y="1408551"/>
            <a:ext cx="4387720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Switch case:</a:t>
            </a:r>
          </a:p>
          <a:p>
            <a:r>
              <a:rPr lang="en-US" dirty="0"/>
              <a:t>let day = 3;</a:t>
            </a:r>
          </a:p>
          <a:p>
            <a:endParaRPr lang="en-US" dirty="0"/>
          </a:p>
          <a:p>
            <a:r>
              <a:rPr lang="en-US" dirty="0"/>
              <a:t>switch (day) {</a:t>
            </a:r>
          </a:p>
          <a:p>
            <a:r>
              <a:rPr lang="en-US" dirty="0"/>
              <a:t>  case 1: console.log("Monday"); break;</a:t>
            </a:r>
          </a:p>
          <a:p>
            <a:r>
              <a:rPr lang="en-US" dirty="0"/>
              <a:t>  case 2: console.log("Tuesday"); break;</a:t>
            </a:r>
          </a:p>
          <a:p>
            <a:r>
              <a:rPr lang="en-US" dirty="0"/>
              <a:t>  case 3: console.log("Wednesday"); break;</a:t>
            </a:r>
          </a:p>
          <a:p>
            <a:r>
              <a:rPr lang="en-US" dirty="0"/>
              <a:t>  default: console.log("Other day");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63805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D4E65-306E-9842-A000-4825E611D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E931BFB7-D356-2843-A7A4-A09BFB131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Loops, map, foreach, filter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DD4ED-637D-875C-A56F-C4B813BB31CB}"/>
              </a:ext>
            </a:extLst>
          </p:cNvPr>
          <p:cNvSpPr txBox="1"/>
          <p:nvPr/>
        </p:nvSpPr>
        <p:spPr>
          <a:xfrm>
            <a:off x="457200" y="1437115"/>
            <a:ext cx="3097763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For loop:</a:t>
            </a:r>
          </a:p>
          <a:p>
            <a:r>
              <a:rPr lang="en-US" dirty="0"/>
              <a:t>for (let </a:t>
            </a:r>
            <a:r>
              <a:rPr lang="en-US" dirty="0" err="1"/>
              <a:t>i</a:t>
            </a:r>
            <a:r>
              <a:rPr lang="en-US" dirty="0"/>
              <a:t> = 1; </a:t>
            </a:r>
            <a:r>
              <a:rPr lang="en-US" dirty="0" err="1"/>
              <a:t>i</a:t>
            </a:r>
            <a:r>
              <a:rPr lang="en-US" dirty="0"/>
              <a:t> &lt;= 3;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console.log(</a:t>
            </a:r>
            <a:r>
              <a:rPr lang="en-US" dirty="0" err="1"/>
              <a:t>i</a:t>
            </a:r>
            <a:r>
              <a:rPr lang="en-US" dirty="0"/>
              <a:t>);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6E172E-D01E-D052-7A93-5524265FA1A9}"/>
              </a:ext>
            </a:extLst>
          </p:cNvPr>
          <p:cNvSpPr txBox="1"/>
          <p:nvPr/>
        </p:nvSpPr>
        <p:spPr>
          <a:xfrm>
            <a:off x="4467034" y="1437115"/>
            <a:ext cx="2185695" cy="1892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While loop:</a:t>
            </a:r>
          </a:p>
          <a:p>
            <a:r>
              <a:rPr lang="en-US" dirty="0"/>
              <a:t>let </a:t>
            </a:r>
            <a:r>
              <a:rPr lang="en-US" dirty="0" err="1"/>
              <a:t>i</a:t>
            </a:r>
            <a:r>
              <a:rPr lang="en-US" dirty="0"/>
              <a:t> = 1;</a:t>
            </a:r>
          </a:p>
          <a:p>
            <a:r>
              <a:rPr lang="en-US" dirty="0"/>
              <a:t>while (</a:t>
            </a:r>
            <a:r>
              <a:rPr lang="en-US" dirty="0" err="1"/>
              <a:t>i</a:t>
            </a:r>
            <a:r>
              <a:rPr lang="en-US" dirty="0"/>
              <a:t> &lt;= 3) {</a:t>
            </a:r>
          </a:p>
          <a:p>
            <a:r>
              <a:rPr lang="en-US" dirty="0"/>
              <a:t>  console.log(</a:t>
            </a:r>
            <a:r>
              <a:rPr lang="en-US" dirty="0" err="1"/>
              <a:t>i</a:t>
            </a:r>
            <a:r>
              <a:rPr lang="en-US" dirty="0"/>
              <a:t>);</a:t>
            </a:r>
          </a:p>
          <a:p>
            <a:r>
              <a:rPr lang="en-US" dirty="0"/>
              <a:t>  </a:t>
            </a:r>
            <a:r>
              <a:rPr lang="en-US" dirty="0" err="1"/>
              <a:t>i</a:t>
            </a:r>
            <a:r>
              <a:rPr lang="en-US" dirty="0"/>
              <a:t>++;</a:t>
            </a:r>
          </a:p>
          <a:p>
            <a:r>
              <a:rPr lang="en-US" dirty="0"/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DADD8B-E346-BDA1-2230-52B380BE416E}"/>
              </a:ext>
            </a:extLst>
          </p:cNvPr>
          <p:cNvSpPr txBox="1"/>
          <p:nvPr/>
        </p:nvSpPr>
        <p:spPr>
          <a:xfrm>
            <a:off x="8581831" y="1437115"/>
            <a:ext cx="2251010" cy="1892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Do…while:</a:t>
            </a:r>
          </a:p>
          <a:p>
            <a:r>
              <a:rPr lang="en-US" dirty="0"/>
              <a:t>let </a:t>
            </a:r>
            <a:r>
              <a:rPr lang="en-US" dirty="0" err="1"/>
              <a:t>i</a:t>
            </a:r>
            <a:r>
              <a:rPr lang="en-US" dirty="0"/>
              <a:t> = 1;</a:t>
            </a:r>
          </a:p>
          <a:p>
            <a:r>
              <a:rPr lang="en-US" dirty="0"/>
              <a:t>do {</a:t>
            </a:r>
          </a:p>
          <a:p>
            <a:r>
              <a:rPr lang="en-US" dirty="0"/>
              <a:t>  console.log(</a:t>
            </a:r>
            <a:r>
              <a:rPr lang="en-US" dirty="0" err="1"/>
              <a:t>i</a:t>
            </a:r>
            <a:r>
              <a:rPr lang="en-US" dirty="0"/>
              <a:t>);</a:t>
            </a:r>
          </a:p>
          <a:p>
            <a:r>
              <a:rPr lang="en-US" dirty="0"/>
              <a:t>  </a:t>
            </a:r>
            <a:r>
              <a:rPr lang="en-US" dirty="0" err="1"/>
              <a:t>i</a:t>
            </a:r>
            <a:r>
              <a:rPr lang="en-US" dirty="0"/>
              <a:t>++;</a:t>
            </a:r>
          </a:p>
          <a:p>
            <a:r>
              <a:rPr lang="en-US" dirty="0"/>
              <a:t>} while (</a:t>
            </a:r>
            <a:r>
              <a:rPr lang="en-US" dirty="0" err="1"/>
              <a:t>i</a:t>
            </a:r>
            <a:r>
              <a:rPr lang="en-US" dirty="0"/>
              <a:t> &lt;= 3);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CB0484-62B2-48AC-54D9-A9DDA25F1106}"/>
              </a:ext>
            </a:extLst>
          </p:cNvPr>
          <p:cNvSpPr txBox="1"/>
          <p:nvPr/>
        </p:nvSpPr>
        <p:spPr>
          <a:xfrm>
            <a:off x="457200" y="4082058"/>
            <a:ext cx="3769567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map:</a:t>
            </a:r>
          </a:p>
          <a:p>
            <a:r>
              <a:rPr lang="en-US" dirty="0"/>
              <a:t>let </a:t>
            </a:r>
            <a:r>
              <a:rPr lang="en-US" dirty="0" err="1"/>
              <a:t>nums</a:t>
            </a:r>
            <a:r>
              <a:rPr lang="en-US" dirty="0"/>
              <a:t> = [1, 2, 3, 4];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// map → returns new array</a:t>
            </a:r>
          </a:p>
          <a:p>
            <a:r>
              <a:rPr lang="en-US" dirty="0"/>
              <a:t>let doubled = </a:t>
            </a:r>
            <a:r>
              <a:rPr lang="en-US" dirty="0" err="1"/>
              <a:t>nums.map</a:t>
            </a:r>
            <a:r>
              <a:rPr lang="en-US" dirty="0"/>
              <a:t>(function(n) {</a:t>
            </a:r>
          </a:p>
          <a:p>
            <a:r>
              <a:rPr lang="en-US" dirty="0"/>
              <a:t>  return n * 2;</a:t>
            </a:r>
          </a:p>
          <a:p>
            <a:r>
              <a:rPr lang="en-US" dirty="0"/>
              <a:t>}); 	</a:t>
            </a:r>
            <a:r>
              <a:rPr lang="en-US" dirty="0">
                <a:solidFill>
                  <a:srgbClr val="0070C0"/>
                </a:solidFill>
              </a:rPr>
              <a:t>// [2,4,6,8]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86BD37-54AD-D09D-27A4-FB63EA30D2D1}"/>
              </a:ext>
            </a:extLst>
          </p:cNvPr>
          <p:cNvSpPr txBox="1"/>
          <p:nvPr/>
        </p:nvSpPr>
        <p:spPr>
          <a:xfrm>
            <a:off x="4264091" y="4082058"/>
            <a:ext cx="3769567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filter:</a:t>
            </a:r>
          </a:p>
          <a:p>
            <a:r>
              <a:rPr lang="en-US" dirty="0"/>
              <a:t>let </a:t>
            </a:r>
            <a:r>
              <a:rPr lang="en-US" dirty="0" err="1"/>
              <a:t>nums</a:t>
            </a:r>
            <a:r>
              <a:rPr lang="en-US" dirty="0"/>
              <a:t> = [1, 2, 3, 4];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// filter → keeps matching items</a:t>
            </a:r>
          </a:p>
          <a:p>
            <a:r>
              <a:rPr lang="en-US" dirty="0"/>
              <a:t>let evens = </a:t>
            </a:r>
            <a:r>
              <a:rPr lang="en-US" dirty="0" err="1"/>
              <a:t>nums.filter</a:t>
            </a:r>
            <a:r>
              <a:rPr lang="en-US" dirty="0"/>
              <a:t>(function(n) {</a:t>
            </a:r>
          </a:p>
          <a:p>
            <a:r>
              <a:rPr lang="en-US" dirty="0"/>
              <a:t>  return n % 2 === 0;</a:t>
            </a:r>
          </a:p>
          <a:p>
            <a:r>
              <a:rPr lang="en-US" dirty="0"/>
              <a:t>});  </a:t>
            </a:r>
            <a:r>
              <a:rPr lang="en-US" dirty="0">
                <a:solidFill>
                  <a:srgbClr val="0070C0"/>
                </a:solidFill>
              </a:rPr>
              <a:t>// [2,4]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629B40-87DA-56D8-8AE9-97645FAB3E7D}"/>
              </a:ext>
            </a:extLst>
          </p:cNvPr>
          <p:cNvSpPr txBox="1"/>
          <p:nvPr/>
        </p:nvSpPr>
        <p:spPr>
          <a:xfrm>
            <a:off x="8344677" y="4082058"/>
            <a:ext cx="3769567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0070C0"/>
                </a:solidFill>
              </a:rPr>
              <a:t>forEach</a:t>
            </a:r>
            <a:r>
              <a:rPr lang="en-US" dirty="0">
                <a:solidFill>
                  <a:srgbClr val="0070C0"/>
                </a:solidFill>
              </a:rPr>
              <a:t>:</a:t>
            </a:r>
          </a:p>
          <a:p>
            <a:r>
              <a:rPr lang="en-US" dirty="0"/>
              <a:t>let </a:t>
            </a:r>
            <a:r>
              <a:rPr lang="en-US" dirty="0" err="1"/>
              <a:t>nums</a:t>
            </a:r>
            <a:r>
              <a:rPr lang="en-US" dirty="0"/>
              <a:t> = [1, 2, 3, 4];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// </a:t>
            </a:r>
            <a:r>
              <a:rPr lang="en-US" dirty="0" err="1">
                <a:solidFill>
                  <a:srgbClr val="0070C0"/>
                </a:solidFill>
              </a:rPr>
              <a:t>forEach</a:t>
            </a:r>
            <a:r>
              <a:rPr lang="en-US" dirty="0">
                <a:solidFill>
                  <a:srgbClr val="0070C0"/>
                </a:solidFill>
              </a:rPr>
              <a:t> → just loops</a:t>
            </a:r>
          </a:p>
          <a:p>
            <a:r>
              <a:rPr lang="en-US" dirty="0" err="1"/>
              <a:t>nums.forEach</a:t>
            </a:r>
            <a:r>
              <a:rPr lang="en-US" dirty="0"/>
              <a:t>(function(n) {</a:t>
            </a:r>
          </a:p>
          <a:p>
            <a:r>
              <a:rPr lang="en-US" dirty="0"/>
              <a:t>  console.log(n);</a:t>
            </a:r>
          </a:p>
          <a:p>
            <a:r>
              <a:rPr lang="en-US" dirty="0"/>
              <a:t>});  </a:t>
            </a:r>
            <a:r>
              <a:rPr lang="en-US" dirty="0">
                <a:solidFill>
                  <a:srgbClr val="0070C0"/>
                </a:solidFill>
              </a:rPr>
              <a:t>// 1 2 3 4</a:t>
            </a:r>
          </a:p>
        </p:txBody>
      </p:sp>
    </p:spTree>
    <p:extLst>
      <p:ext uri="{BB962C8B-B14F-4D97-AF65-F5344CB8AC3E}">
        <p14:creationId xmlns:p14="http://schemas.microsoft.com/office/powerpoint/2010/main" val="144100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6A5B3-94B3-4100-B4C5-04901C8A4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31958535-7947-90AB-B3BB-AF2D1B6B9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Other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94F97F-1AAB-E98A-A373-FEEA96081EC5}"/>
              </a:ext>
            </a:extLst>
          </p:cNvPr>
          <p:cNvSpPr txBox="1"/>
          <p:nvPr/>
        </p:nvSpPr>
        <p:spPr>
          <a:xfrm>
            <a:off x="541178" y="1166522"/>
            <a:ext cx="11150082" cy="5445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Math.random</a:t>
            </a:r>
            <a:r>
              <a:rPr lang="en-US" dirty="0"/>
              <a:t>();              	</a:t>
            </a:r>
            <a:r>
              <a:rPr lang="en-US" dirty="0">
                <a:solidFill>
                  <a:srgbClr val="0070C0"/>
                </a:solidFill>
              </a:rPr>
              <a:t>// random number (0–1)</a:t>
            </a:r>
          </a:p>
          <a:p>
            <a:pPr>
              <a:lnSpc>
                <a:spcPct val="150000"/>
              </a:lnSpc>
            </a:pPr>
            <a:r>
              <a:rPr lang="en-US" dirty="0"/>
              <a:t>v</a:t>
            </a:r>
            <a:r>
              <a:rPr lang="en-US"/>
              <a:t>ar </a:t>
            </a:r>
            <a:r>
              <a:rPr lang="en-US" dirty="0"/>
              <a:t>d = new Date();                	       </a:t>
            </a:r>
            <a:r>
              <a:rPr lang="en-US" dirty="0">
                <a:solidFill>
                  <a:srgbClr val="0070C0"/>
                </a:solidFill>
              </a:rPr>
              <a:t>// current date &amp; time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d.toISOString</a:t>
            </a:r>
            <a:r>
              <a:rPr lang="en-US" dirty="0"/>
              <a:t>();     			</a:t>
            </a:r>
            <a:r>
              <a:rPr lang="en-US" dirty="0">
                <a:solidFill>
                  <a:srgbClr val="0070C0"/>
                </a:solidFill>
              </a:rPr>
              <a:t>// "2025-08-16T05:03:25.123Z"</a:t>
            </a:r>
          </a:p>
          <a:p>
            <a:pPr>
              <a:lnSpc>
                <a:spcPct val="150000"/>
              </a:lnSpc>
            </a:pPr>
            <a:r>
              <a:rPr lang="en-US" dirty="0"/>
              <a:t>"hello".</a:t>
            </a:r>
            <a:r>
              <a:rPr lang="en-US" dirty="0" err="1"/>
              <a:t>toUpperCase</a:t>
            </a:r>
            <a:r>
              <a:rPr lang="en-US" dirty="0"/>
              <a:t>();          </a:t>
            </a:r>
            <a:r>
              <a:rPr lang="en-US" dirty="0">
                <a:solidFill>
                  <a:srgbClr val="0070C0"/>
                </a:solidFill>
              </a:rPr>
              <a:t>// HELLO</a:t>
            </a:r>
          </a:p>
          <a:p>
            <a:pPr>
              <a:lnSpc>
                <a:spcPct val="150000"/>
              </a:lnSpc>
            </a:pPr>
            <a:r>
              <a:rPr lang="en-US" dirty="0"/>
              <a:t>"HELLO".</a:t>
            </a:r>
            <a:r>
              <a:rPr lang="en-US" dirty="0" err="1"/>
              <a:t>toLowerCase</a:t>
            </a:r>
            <a:r>
              <a:rPr lang="en-US" dirty="0"/>
              <a:t>();      </a:t>
            </a:r>
            <a:r>
              <a:rPr lang="en-US" dirty="0">
                <a:solidFill>
                  <a:srgbClr val="0070C0"/>
                </a:solidFill>
              </a:rPr>
              <a:t>// hello</a:t>
            </a:r>
          </a:p>
          <a:p>
            <a:pPr>
              <a:lnSpc>
                <a:spcPct val="150000"/>
              </a:lnSpc>
            </a:pPr>
            <a:r>
              <a:rPr lang="en-US" dirty="0"/>
              <a:t>Number("123");                    </a:t>
            </a:r>
            <a:r>
              <a:rPr lang="en-US" dirty="0">
                <a:solidFill>
                  <a:srgbClr val="0070C0"/>
                </a:solidFill>
              </a:rPr>
              <a:t>// string → number (123)</a:t>
            </a:r>
          </a:p>
          <a:p>
            <a:pPr>
              <a:lnSpc>
                <a:spcPct val="150000"/>
              </a:lnSpc>
            </a:pPr>
            <a:r>
              <a:rPr lang="en-US" dirty="0"/>
              <a:t>Number(“</a:t>
            </a:r>
            <a:r>
              <a:rPr lang="en-US" dirty="0" err="1"/>
              <a:t>abc</a:t>
            </a:r>
            <a:r>
              <a:rPr lang="en-US" dirty="0"/>
              <a:t>");                    </a:t>
            </a:r>
            <a:r>
              <a:rPr lang="en-US" dirty="0">
                <a:solidFill>
                  <a:srgbClr val="0070C0"/>
                </a:solidFill>
              </a:rPr>
              <a:t>// </a:t>
            </a:r>
            <a:r>
              <a:rPr lang="en-US" dirty="0" err="1">
                <a:solidFill>
                  <a:srgbClr val="0070C0"/>
                </a:solidFill>
              </a:rPr>
              <a:t>NaN</a:t>
            </a:r>
            <a:r>
              <a:rPr lang="en-US" dirty="0">
                <a:solidFill>
                  <a:srgbClr val="0070C0"/>
                </a:solidFill>
              </a:rPr>
              <a:t> (invalid number)</a:t>
            </a:r>
          </a:p>
          <a:p>
            <a:pPr>
              <a:lnSpc>
                <a:spcPct val="150000"/>
              </a:lnSpc>
            </a:pPr>
            <a:r>
              <a:rPr lang="en-US" dirty="0"/>
              <a:t>String(123);                          </a:t>
            </a:r>
            <a:r>
              <a:rPr lang="en-US" dirty="0">
                <a:solidFill>
                  <a:srgbClr val="0070C0"/>
                </a:solidFill>
              </a:rPr>
              <a:t>// number → string ("123")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JSON.stringify</a:t>
            </a:r>
            <a:r>
              <a:rPr lang="en-US" dirty="0"/>
              <a:t>({a:1});            </a:t>
            </a:r>
            <a:r>
              <a:rPr lang="en-US" dirty="0">
                <a:solidFill>
                  <a:srgbClr val="0070C0"/>
                </a:solidFill>
              </a:rPr>
              <a:t>// object → JSON string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JSON.stringify</a:t>
            </a:r>
            <a:r>
              <a:rPr lang="en-US" dirty="0"/>
              <a:t>([1, 2, 3]);        </a:t>
            </a:r>
            <a:r>
              <a:rPr lang="en-US" dirty="0">
                <a:solidFill>
                  <a:srgbClr val="0070C0"/>
                </a:solidFill>
              </a:rPr>
              <a:t>// array → JSON string "[1,2,3]"</a:t>
            </a:r>
          </a:p>
          <a:p>
            <a:pPr>
              <a:lnSpc>
                <a:spcPct val="150000"/>
              </a:lnSpc>
            </a:pPr>
            <a:r>
              <a:rPr lang="en-US" dirty="0"/>
              <a:t>"hello".</a:t>
            </a:r>
            <a:r>
              <a:rPr lang="en-US" dirty="0" err="1"/>
              <a:t>indexOf</a:t>
            </a:r>
            <a:r>
              <a:rPr lang="en-US" dirty="0"/>
              <a:t>("l");             </a:t>
            </a:r>
            <a:r>
              <a:rPr lang="en-US" dirty="0">
                <a:solidFill>
                  <a:srgbClr val="0070C0"/>
                </a:solidFill>
              </a:rPr>
              <a:t>// 2   (because 'l' first appears at index 2)</a:t>
            </a:r>
          </a:p>
          <a:p>
            <a:pPr>
              <a:lnSpc>
                <a:spcPct val="150000"/>
              </a:lnSpc>
            </a:pPr>
            <a:r>
              <a:rPr lang="en-US" dirty="0"/>
              <a:t>"hello".</a:t>
            </a:r>
            <a:r>
              <a:rPr lang="en-US" dirty="0" err="1"/>
              <a:t>indexOf</a:t>
            </a:r>
            <a:r>
              <a:rPr lang="en-US" dirty="0"/>
              <a:t>("z");            </a:t>
            </a:r>
            <a:r>
              <a:rPr lang="en-US" dirty="0">
                <a:solidFill>
                  <a:srgbClr val="0070C0"/>
                </a:solidFill>
              </a:rPr>
              <a:t>// -1  (not found)</a:t>
            </a:r>
          </a:p>
          <a:p>
            <a:pPr>
              <a:lnSpc>
                <a:spcPct val="150000"/>
              </a:lnSpc>
            </a:pPr>
            <a:r>
              <a:rPr lang="en-US" dirty="0"/>
              <a:t>"</a:t>
            </a:r>
            <a:r>
              <a:rPr lang="en-US" dirty="0" err="1"/>
              <a:t>hello".includes</a:t>
            </a:r>
            <a:r>
              <a:rPr lang="en-US" dirty="0"/>
              <a:t>("he");          </a:t>
            </a:r>
            <a:r>
              <a:rPr lang="en-US" dirty="0">
                <a:solidFill>
                  <a:srgbClr val="0070C0"/>
                </a:solidFill>
              </a:rPr>
              <a:t>// true (substring exists)</a:t>
            </a:r>
          </a:p>
        </p:txBody>
      </p:sp>
    </p:spTree>
    <p:extLst>
      <p:ext uri="{BB962C8B-B14F-4D97-AF65-F5344CB8AC3E}">
        <p14:creationId xmlns:p14="http://schemas.microsoft.com/office/powerpoint/2010/main" val="3335605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62512-9223-DA3C-30A5-5822E0E74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61E37E54-7A1E-2F30-7F36-964325370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Output in JS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ED95AC-6ACA-384A-DFF3-D490412B31CC}"/>
              </a:ext>
            </a:extLst>
          </p:cNvPr>
          <p:cNvSpPr txBox="1"/>
          <p:nvPr/>
        </p:nvSpPr>
        <p:spPr>
          <a:xfrm>
            <a:off x="541178" y="1287824"/>
            <a:ext cx="11150082" cy="2121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JavaScript can display output in 4 different ways: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Into HTML element using  </a:t>
            </a:r>
            <a:r>
              <a:rPr lang="en-US" dirty="0" err="1">
                <a:solidFill>
                  <a:srgbClr val="0070C0"/>
                </a:solidFill>
              </a:rPr>
              <a:t>innerHTML</a:t>
            </a:r>
            <a:endParaRPr lang="en-US" dirty="0">
              <a:solidFill>
                <a:srgbClr val="0070C0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In HTML document using </a:t>
            </a:r>
            <a:r>
              <a:rPr lang="en-US" dirty="0" err="1">
                <a:solidFill>
                  <a:srgbClr val="0070C0"/>
                </a:solidFill>
              </a:rPr>
              <a:t>document.write</a:t>
            </a:r>
            <a:r>
              <a:rPr lang="en-US" dirty="0">
                <a:solidFill>
                  <a:srgbClr val="0070C0"/>
                </a:solidFill>
              </a:rPr>
              <a:t>()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In alert box as a pop us using </a:t>
            </a:r>
            <a:r>
              <a:rPr lang="en-US" dirty="0">
                <a:solidFill>
                  <a:srgbClr val="0070C0"/>
                </a:solidFill>
              </a:rPr>
              <a:t>alert()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In console/terminal using </a:t>
            </a:r>
            <a:r>
              <a:rPr lang="en-US" dirty="0">
                <a:solidFill>
                  <a:srgbClr val="0070C0"/>
                </a:solidFill>
              </a:rPr>
              <a:t>console.log()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823F59-47F5-F3D9-2780-64C00B598785}"/>
              </a:ext>
            </a:extLst>
          </p:cNvPr>
          <p:cNvSpPr txBox="1"/>
          <p:nvPr/>
        </p:nvSpPr>
        <p:spPr>
          <a:xfrm>
            <a:off x="1686508" y="3859583"/>
            <a:ext cx="916499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&lt;p id="demo"&gt;&lt;/p&gt;</a:t>
            </a:r>
          </a:p>
          <a:p>
            <a:endParaRPr lang="en-US" dirty="0"/>
          </a:p>
          <a:p>
            <a:r>
              <a:rPr lang="en-US" dirty="0"/>
              <a:t>&lt;script&gt;</a:t>
            </a:r>
          </a:p>
          <a:p>
            <a:r>
              <a:rPr lang="en-US" dirty="0"/>
              <a:t>	</a:t>
            </a:r>
            <a:r>
              <a:rPr lang="en-US" dirty="0" err="1"/>
              <a:t>document.getElementById</a:t>
            </a:r>
            <a:r>
              <a:rPr lang="en-US" dirty="0"/>
              <a:t>("demo").</a:t>
            </a:r>
            <a:r>
              <a:rPr lang="en-US" dirty="0" err="1"/>
              <a:t>innerHTML</a:t>
            </a:r>
            <a:r>
              <a:rPr lang="en-US" dirty="0"/>
              <a:t> = "Hello";      </a:t>
            </a:r>
            <a:r>
              <a:rPr lang="en-US" dirty="0">
                <a:solidFill>
                  <a:srgbClr val="0070C0"/>
                </a:solidFill>
              </a:rPr>
              <a:t>// into HTML element</a:t>
            </a:r>
          </a:p>
          <a:p>
            <a:r>
              <a:rPr lang="en-US" dirty="0"/>
              <a:t>	</a:t>
            </a:r>
            <a:r>
              <a:rPr lang="en-US" dirty="0" err="1"/>
              <a:t>document.write</a:t>
            </a:r>
            <a:r>
              <a:rPr lang="en-US" dirty="0"/>
              <a:t>("Hello");                             			   </a:t>
            </a:r>
            <a:r>
              <a:rPr lang="en-US" dirty="0">
                <a:solidFill>
                  <a:srgbClr val="0070C0"/>
                </a:solidFill>
              </a:rPr>
              <a:t>// write into doc</a:t>
            </a:r>
          </a:p>
          <a:p>
            <a:r>
              <a:rPr lang="en-US" dirty="0"/>
              <a:t>	alert("Hello");                                     					   </a:t>
            </a:r>
            <a:r>
              <a:rPr lang="en-US" dirty="0">
                <a:solidFill>
                  <a:srgbClr val="0070C0"/>
                </a:solidFill>
              </a:rPr>
              <a:t>// popup box</a:t>
            </a:r>
          </a:p>
          <a:p>
            <a:r>
              <a:rPr lang="en-US" dirty="0"/>
              <a:t>	console.log("Hello");                                				  </a:t>
            </a:r>
            <a:r>
              <a:rPr lang="en-US" dirty="0">
                <a:solidFill>
                  <a:srgbClr val="0070C0"/>
                </a:solidFill>
              </a:rPr>
              <a:t>// printed on console/terminal</a:t>
            </a:r>
          </a:p>
          <a:p>
            <a:r>
              <a:rPr lang="en-US" dirty="0"/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598604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68079E-C99E-8F25-3D2A-92B0AA94B1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25710AE0-FA81-2D3C-10B2-75DB78ACE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7170ED-2F0A-3FEE-0E74-7F084B715727}"/>
              </a:ext>
            </a:extLst>
          </p:cNvPr>
          <p:cNvSpPr txBox="1"/>
          <p:nvPr/>
        </p:nvSpPr>
        <p:spPr>
          <a:xfrm>
            <a:off x="541178" y="1287824"/>
            <a:ext cx="11150082" cy="129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Block of code designed to perform a task.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Can be reused (write once, use many times).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Can take parameters and return values.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B868D3-8907-73A9-A561-B51448DCE7E0}"/>
              </a:ext>
            </a:extLst>
          </p:cNvPr>
          <p:cNvSpPr txBox="1"/>
          <p:nvPr/>
        </p:nvSpPr>
        <p:spPr>
          <a:xfrm>
            <a:off x="541178" y="2727999"/>
            <a:ext cx="11150082" cy="1705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Types of function: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Normal function </a:t>
            </a:r>
            <a:r>
              <a:rPr lang="en-US" dirty="0"/>
              <a:t>→ function </a:t>
            </a:r>
            <a:r>
              <a:rPr lang="en-US" dirty="0" err="1"/>
              <a:t>fn</a:t>
            </a:r>
            <a:r>
              <a:rPr lang="en-US" dirty="0"/>
              <a:t>(name) {return “Hello ” + name; }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Arrow function </a:t>
            </a:r>
            <a:r>
              <a:rPr lang="en-US" dirty="0"/>
              <a:t>→ const </a:t>
            </a:r>
            <a:r>
              <a:rPr lang="en-US" dirty="0" err="1"/>
              <a:t>fn</a:t>
            </a:r>
            <a:r>
              <a:rPr lang="en-US" dirty="0"/>
              <a:t> = (name) =&gt; {return “Hello ” + name; }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Implicit return arrow function </a:t>
            </a:r>
            <a:r>
              <a:rPr lang="en-US" dirty="0"/>
              <a:t>(implicit return) → const </a:t>
            </a:r>
            <a:r>
              <a:rPr lang="en-US" dirty="0" err="1"/>
              <a:t>fn</a:t>
            </a:r>
            <a:r>
              <a:rPr lang="en-US" dirty="0"/>
              <a:t> = name =&gt; “Hello ” </a:t>
            </a:r>
            <a:r>
              <a:rPr lang="en-US"/>
              <a:t>+ name;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962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9A41C-1B23-8904-185D-C393F974E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57C71C82-860D-3243-F115-1506EEEDD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DOM Manipulation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94D876-FD5B-9230-C170-4116DEBB1FFA}"/>
              </a:ext>
            </a:extLst>
          </p:cNvPr>
          <p:cNvSpPr txBox="1"/>
          <p:nvPr/>
        </p:nvSpPr>
        <p:spPr>
          <a:xfrm>
            <a:off x="541178" y="1287824"/>
            <a:ext cx="11150082" cy="129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DOM (Document Object Model) </a:t>
            </a:r>
            <a:r>
              <a:rPr lang="en-US" dirty="0"/>
              <a:t>is an API that allow JavaScript to access and modify HTML.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DOM creates a tree like structure of an HTML document, using that tree JS can modify the document. This is DOM manipulation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A95F27-BBEE-FCC7-E9CE-A3B06A4FB483}"/>
              </a:ext>
            </a:extLst>
          </p:cNvPr>
          <p:cNvSpPr txBox="1"/>
          <p:nvPr/>
        </p:nvSpPr>
        <p:spPr>
          <a:xfrm>
            <a:off x="457200" y="2867808"/>
            <a:ext cx="11150082" cy="2121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>
                <a:solidFill>
                  <a:srgbClr val="0070C0"/>
                </a:solidFill>
              </a:rPr>
              <a:t>Access HTML elements: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const title = </a:t>
            </a:r>
            <a:r>
              <a:rPr lang="en-US" dirty="0" err="1"/>
              <a:t>document.</a:t>
            </a:r>
            <a:r>
              <a:rPr lang="en-US" dirty="0" err="1">
                <a:solidFill>
                  <a:srgbClr val="0070C0"/>
                </a:solidFill>
              </a:rPr>
              <a:t>getElementById</a:t>
            </a:r>
            <a:r>
              <a:rPr lang="en-US" dirty="0"/>
              <a:t>("main-title");       			// access element by ID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const paragraphs = </a:t>
            </a:r>
            <a:r>
              <a:rPr lang="en-US" dirty="0" err="1"/>
              <a:t>document.</a:t>
            </a:r>
            <a:r>
              <a:rPr lang="en-US" dirty="0" err="1">
                <a:solidFill>
                  <a:srgbClr val="0070C0"/>
                </a:solidFill>
              </a:rPr>
              <a:t>getElementsByClassName</a:t>
            </a:r>
            <a:r>
              <a:rPr lang="en-US" dirty="0"/>
              <a:t>("text"); 	// access all elements by class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const </a:t>
            </a:r>
            <a:r>
              <a:rPr lang="en-US" dirty="0" err="1"/>
              <a:t>btn</a:t>
            </a:r>
            <a:r>
              <a:rPr lang="en-US" dirty="0"/>
              <a:t> = </a:t>
            </a:r>
            <a:r>
              <a:rPr lang="en-US" dirty="0" err="1"/>
              <a:t>document.</a:t>
            </a:r>
            <a:r>
              <a:rPr lang="en-US" dirty="0" err="1">
                <a:solidFill>
                  <a:srgbClr val="0070C0"/>
                </a:solidFill>
              </a:rPr>
              <a:t>querySelector</a:t>
            </a:r>
            <a:r>
              <a:rPr lang="en-US" dirty="0"/>
              <a:t>("#change-</a:t>
            </a:r>
            <a:r>
              <a:rPr lang="en-US" dirty="0" err="1"/>
              <a:t>btn</a:t>
            </a:r>
            <a:r>
              <a:rPr lang="en-US" dirty="0"/>
              <a:t>"); 				// access first element using CSS selector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const </a:t>
            </a:r>
            <a:r>
              <a:rPr lang="en-US" dirty="0" err="1"/>
              <a:t>allParas</a:t>
            </a:r>
            <a:r>
              <a:rPr lang="en-US" dirty="0"/>
              <a:t> = </a:t>
            </a:r>
            <a:r>
              <a:rPr lang="en-US" dirty="0" err="1"/>
              <a:t>document.</a:t>
            </a:r>
            <a:r>
              <a:rPr lang="en-US" dirty="0" err="1">
                <a:solidFill>
                  <a:srgbClr val="0070C0"/>
                </a:solidFill>
              </a:rPr>
              <a:t>querySelectorAll</a:t>
            </a:r>
            <a:r>
              <a:rPr lang="en-US" dirty="0"/>
              <a:t>(".text");       	</a:t>
            </a:r>
            <a:r>
              <a:rPr lang="en-US"/>
              <a:t>		// </a:t>
            </a:r>
            <a:r>
              <a:rPr lang="en-US" dirty="0"/>
              <a:t>access all element using CSS Selector</a:t>
            </a:r>
          </a:p>
        </p:txBody>
      </p:sp>
    </p:spTree>
    <p:extLst>
      <p:ext uri="{BB962C8B-B14F-4D97-AF65-F5344CB8AC3E}">
        <p14:creationId xmlns:p14="http://schemas.microsoft.com/office/powerpoint/2010/main" val="3149429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513" y="683493"/>
            <a:ext cx="3259016" cy="5201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topics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1513" y="1352943"/>
            <a:ext cx="3123783" cy="530911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Introduction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Use with HTML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Data type, variable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String, Literals, comment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Truthy, </a:t>
            </a:r>
            <a:r>
              <a:rPr lang="en-US" dirty="0" err="1">
                <a:solidFill>
                  <a:srgbClr val="FFFFFF"/>
                </a:solidFill>
              </a:rPr>
              <a:t>Falsy</a:t>
            </a:r>
            <a:endParaRPr lang="en-US" dirty="0">
              <a:solidFill>
                <a:srgbClr val="FFFFFF"/>
              </a:solidFill>
            </a:endParaRP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Operators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If else, loop, switch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Important functions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Output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Function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Array manipulation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DOM manipulation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Event handling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CSS manipulation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FFFFFF"/>
                </a:solidFill>
              </a:rPr>
              <a:t> Form validation</a:t>
            </a:r>
          </a:p>
        </p:txBody>
      </p:sp>
      <p:pic>
        <p:nvPicPr>
          <p:cNvPr id="5" name="Picture Placeholder 4" descr="Cloud network graphic">
            <a:extLst>
              <a:ext uri="{FF2B5EF4-FFF2-40B4-BE49-F238E27FC236}">
                <a16:creationId xmlns:a16="http://schemas.microsoft.com/office/drawing/2014/main" id="{F83B0323-C46B-7195-DEB9-EE9AF9726D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461" r="13634" b="2"/>
          <a:stretch>
            <a:fillRect/>
          </a:stretch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B093E-2912-80E7-288C-EFB1DF0367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F1453EAB-5496-EC9D-A0B7-753DDC73C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DOM Manipulation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6D9F90-6D70-3867-BF54-420D4FA3BBA4}"/>
              </a:ext>
            </a:extLst>
          </p:cNvPr>
          <p:cNvSpPr txBox="1"/>
          <p:nvPr/>
        </p:nvSpPr>
        <p:spPr>
          <a:xfrm>
            <a:off x="457200" y="1402901"/>
            <a:ext cx="11150082" cy="1705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>
                <a:solidFill>
                  <a:srgbClr val="0070C0"/>
                </a:solidFill>
              </a:rPr>
              <a:t>Change content: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const title = </a:t>
            </a:r>
            <a:r>
              <a:rPr lang="en-US" dirty="0" err="1"/>
              <a:t>document.getElementById</a:t>
            </a:r>
            <a:r>
              <a:rPr lang="en-US" dirty="0"/>
              <a:t>("main-title");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 err="1"/>
              <a:t>title.</a:t>
            </a:r>
            <a:r>
              <a:rPr lang="en-US" dirty="0" err="1">
                <a:solidFill>
                  <a:srgbClr val="0070C0"/>
                </a:solidFill>
              </a:rPr>
              <a:t>innerHTML</a:t>
            </a:r>
            <a:r>
              <a:rPr lang="en-US" dirty="0"/>
              <a:t> = "Hello &lt;</a:t>
            </a:r>
            <a:r>
              <a:rPr lang="en-US" dirty="0" err="1"/>
              <a:t>em</a:t>
            </a:r>
            <a:r>
              <a:rPr lang="en-US" dirty="0"/>
              <a:t>&gt;World&lt;/</a:t>
            </a:r>
            <a:r>
              <a:rPr lang="en-US" dirty="0" err="1"/>
              <a:t>em</a:t>
            </a:r>
            <a:r>
              <a:rPr lang="en-US" dirty="0"/>
              <a:t>&gt;";     // supports HTML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 err="1"/>
              <a:t>title.</a:t>
            </a:r>
            <a:r>
              <a:rPr lang="en-US" dirty="0" err="1">
                <a:solidFill>
                  <a:srgbClr val="0070C0"/>
                </a:solidFill>
              </a:rPr>
              <a:t>textContent</a:t>
            </a:r>
            <a:r>
              <a:rPr lang="en-US" dirty="0"/>
              <a:t> = "Hello Plain World";   		// text only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0A8B6-E84F-60BD-1DFD-F12FB17C5644}"/>
              </a:ext>
            </a:extLst>
          </p:cNvPr>
          <p:cNvSpPr txBox="1"/>
          <p:nvPr/>
        </p:nvSpPr>
        <p:spPr>
          <a:xfrm>
            <a:off x="457200" y="3413738"/>
            <a:ext cx="6097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CSS Manipulation:</a:t>
            </a:r>
          </a:p>
          <a:p>
            <a:r>
              <a:rPr lang="en-US" dirty="0" err="1"/>
              <a:t>title.</a:t>
            </a:r>
            <a:r>
              <a:rPr lang="en-US" dirty="0" err="1">
                <a:solidFill>
                  <a:srgbClr val="0070C0"/>
                </a:solidFill>
              </a:rPr>
              <a:t>style.color</a:t>
            </a:r>
            <a:r>
              <a:rPr lang="en-US" dirty="0">
                <a:solidFill>
                  <a:srgbClr val="0070C0"/>
                </a:solidFill>
              </a:rPr>
              <a:t> = "blue";</a:t>
            </a:r>
          </a:p>
          <a:p>
            <a:r>
              <a:rPr lang="en-US" dirty="0" err="1"/>
              <a:t>title.</a:t>
            </a:r>
            <a:r>
              <a:rPr lang="en-US" dirty="0" err="1">
                <a:solidFill>
                  <a:srgbClr val="0070C0"/>
                </a:solidFill>
              </a:rPr>
              <a:t>style.fontSize</a:t>
            </a:r>
            <a:r>
              <a:rPr lang="en-US" dirty="0">
                <a:solidFill>
                  <a:srgbClr val="0070C0"/>
                </a:solidFill>
              </a:rPr>
              <a:t> = "28px";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8B2EF3-DB8D-A53D-38A0-A0485952637D}"/>
              </a:ext>
            </a:extLst>
          </p:cNvPr>
          <p:cNvSpPr txBox="1"/>
          <p:nvPr/>
        </p:nvSpPr>
        <p:spPr>
          <a:xfrm>
            <a:off x="457200" y="4642373"/>
            <a:ext cx="6097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Add or remove class:</a:t>
            </a:r>
          </a:p>
          <a:p>
            <a:r>
              <a:rPr lang="en-US" dirty="0" err="1"/>
              <a:t>title.</a:t>
            </a:r>
            <a:r>
              <a:rPr lang="en-US" dirty="0" err="1">
                <a:solidFill>
                  <a:srgbClr val="0070C0"/>
                </a:solidFill>
              </a:rPr>
              <a:t>classList.add</a:t>
            </a:r>
            <a:r>
              <a:rPr lang="en-US" dirty="0">
                <a:solidFill>
                  <a:srgbClr val="0070C0"/>
                </a:solidFill>
              </a:rPr>
              <a:t>("highlight");  </a:t>
            </a:r>
          </a:p>
          <a:p>
            <a:r>
              <a:rPr lang="en-US" dirty="0" err="1"/>
              <a:t>title.</a:t>
            </a:r>
            <a:r>
              <a:rPr lang="en-US" dirty="0" err="1">
                <a:solidFill>
                  <a:srgbClr val="0070C0"/>
                </a:solidFill>
              </a:rPr>
              <a:t>classList.remove</a:t>
            </a:r>
            <a:r>
              <a:rPr lang="en-US" dirty="0">
                <a:solidFill>
                  <a:srgbClr val="0070C0"/>
                </a:solidFill>
              </a:rPr>
              <a:t>("highlight");</a:t>
            </a:r>
          </a:p>
        </p:txBody>
      </p:sp>
    </p:spTree>
    <p:extLst>
      <p:ext uri="{BB962C8B-B14F-4D97-AF65-F5344CB8AC3E}">
        <p14:creationId xmlns:p14="http://schemas.microsoft.com/office/powerpoint/2010/main" val="845503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45A04-936D-4312-18EA-89101648B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18535426-D32C-65FF-B811-0550EC966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DOM Manipulation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5692B3-6FDC-C8A0-8F0F-2F1C7985A47F}"/>
              </a:ext>
            </a:extLst>
          </p:cNvPr>
          <p:cNvSpPr txBox="1"/>
          <p:nvPr/>
        </p:nvSpPr>
        <p:spPr>
          <a:xfrm>
            <a:off x="457200" y="1402901"/>
            <a:ext cx="11150082" cy="1705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>
                <a:solidFill>
                  <a:srgbClr val="0070C0"/>
                </a:solidFill>
              </a:rPr>
              <a:t>Insert element in document body: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/>
              <a:t>const </a:t>
            </a:r>
            <a:r>
              <a:rPr lang="en-US" dirty="0" err="1"/>
              <a:t>newDiv</a:t>
            </a:r>
            <a:r>
              <a:rPr lang="en-US" dirty="0"/>
              <a:t> = </a:t>
            </a:r>
            <a:r>
              <a:rPr lang="en-US" dirty="0" err="1"/>
              <a:t>document.</a:t>
            </a:r>
            <a:r>
              <a:rPr lang="en-US" dirty="0" err="1">
                <a:solidFill>
                  <a:srgbClr val="0070C0"/>
                </a:solidFill>
              </a:rPr>
              <a:t>createElement</a:t>
            </a:r>
            <a:r>
              <a:rPr lang="en-US" dirty="0"/>
              <a:t>("div");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 err="1"/>
              <a:t>newDiv.textContent</a:t>
            </a:r>
            <a:r>
              <a:rPr lang="en-US" dirty="0"/>
              <a:t> = "I am a new div!";</a:t>
            </a:r>
          </a:p>
          <a:p>
            <a:pPr>
              <a:lnSpc>
                <a:spcPct val="150000"/>
              </a:lnSpc>
              <a:buClr>
                <a:schemeClr val="accent1"/>
              </a:buClr>
            </a:pPr>
            <a:r>
              <a:rPr lang="en-US" dirty="0" err="1">
                <a:solidFill>
                  <a:srgbClr val="0070C0"/>
                </a:solidFill>
              </a:rPr>
              <a:t>document.body.appendChild</a:t>
            </a:r>
            <a:r>
              <a:rPr lang="en-US" dirty="0"/>
              <a:t>(</a:t>
            </a:r>
            <a:r>
              <a:rPr lang="en-US" dirty="0" err="1"/>
              <a:t>newDiv</a:t>
            </a:r>
            <a:r>
              <a:rPr lang="en-US" dirty="0"/>
              <a:t>); 	// add to end of body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5660F6-600B-ADC4-BE85-DB6F8F090E24}"/>
              </a:ext>
            </a:extLst>
          </p:cNvPr>
          <p:cNvSpPr txBox="1"/>
          <p:nvPr/>
        </p:nvSpPr>
        <p:spPr>
          <a:xfrm>
            <a:off x="457200" y="3367083"/>
            <a:ext cx="60975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Insert element in another container:</a:t>
            </a:r>
          </a:p>
          <a:p>
            <a:r>
              <a:rPr lang="en-US" dirty="0"/>
              <a:t>const container = </a:t>
            </a:r>
            <a:r>
              <a:rPr lang="en-US" dirty="0" err="1"/>
              <a:t>document.getElementById</a:t>
            </a:r>
            <a:r>
              <a:rPr lang="en-US" dirty="0"/>
              <a:t>("container");</a:t>
            </a:r>
          </a:p>
          <a:p>
            <a:r>
              <a:rPr lang="en-US" dirty="0"/>
              <a:t>const </a:t>
            </a:r>
            <a:r>
              <a:rPr lang="en-US" dirty="0" err="1"/>
              <a:t>newPara</a:t>
            </a:r>
            <a:r>
              <a:rPr lang="en-US" dirty="0"/>
              <a:t> = </a:t>
            </a:r>
            <a:r>
              <a:rPr lang="en-US" dirty="0" err="1"/>
              <a:t>document.createElement</a:t>
            </a:r>
            <a:r>
              <a:rPr lang="en-US" dirty="0"/>
              <a:t>("p");</a:t>
            </a:r>
          </a:p>
          <a:p>
            <a:r>
              <a:rPr lang="en-US" dirty="0" err="1"/>
              <a:t>newPara.innerText</a:t>
            </a:r>
            <a:r>
              <a:rPr lang="en-US" dirty="0"/>
              <a:t> = "I was added dynamically!";</a:t>
            </a:r>
          </a:p>
          <a:p>
            <a:r>
              <a:rPr lang="en-US" dirty="0" err="1">
                <a:solidFill>
                  <a:srgbClr val="0070C0"/>
                </a:solidFill>
              </a:rPr>
              <a:t>container.appendChild</a:t>
            </a:r>
            <a:r>
              <a:rPr lang="en-US" dirty="0"/>
              <a:t>(</a:t>
            </a:r>
            <a:r>
              <a:rPr lang="en-US" dirty="0" err="1"/>
              <a:t>newPara</a:t>
            </a:r>
            <a:r>
              <a:rPr lang="en-US" dirty="0"/>
              <a:t>);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9301DC-968B-0815-E8D8-E934D0CBF2CF}"/>
              </a:ext>
            </a:extLst>
          </p:cNvPr>
          <p:cNvSpPr txBox="1"/>
          <p:nvPr/>
        </p:nvSpPr>
        <p:spPr>
          <a:xfrm>
            <a:off x="457200" y="5090241"/>
            <a:ext cx="60975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Event handling:</a:t>
            </a:r>
          </a:p>
          <a:p>
            <a:r>
              <a:rPr lang="en-US" dirty="0" err="1"/>
              <a:t>btn.</a:t>
            </a:r>
            <a:r>
              <a:rPr lang="en-US" dirty="0" err="1">
                <a:solidFill>
                  <a:srgbClr val="0070C0"/>
                </a:solidFill>
              </a:rPr>
              <a:t>addEventListener</a:t>
            </a:r>
            <a:r>
              <a:rPr lang="en-US" dirty="0"/>
              <a:t>("click", () =&gt; {</a:t>
            </a:r>
          </a:p>
          <a:p>
            <a:r>
              <a:rPr lang="en-US" dirty="0"/>
              <a:t>      </a:t>
            </a:r>
            <a:r>
              <a:rPr lang="en-US" dirty="0" err="1"/>
              <a:t>title.innerHTML</a:t>
            </a:r>
            <a:r>
              <a:rPr lang="en-US" dirty="0"/>
              <a:t> = "Content Changed!";</a:t>
            </a:r>
          </a:p>
          <a:p>
            <a:r>
              <a:rPr lang="en-US" dirty="0"/>
              <a:t>      </a:t>
            </a:r>
            <a:r>
              <a:rPr lang="en-US" dirty="0" err="1"/>
              <a:t>title.style.color</a:t>
            </a:r>
            <a:r>
              <a:rPr lang="en-US" dirty="0"/>
              <a:t> = "red";</a:t>
            </a:r>
          </a:p>
          <a:p>
            <a:r>
              <a:rPr lang="en-US" dirty="0"/>
              <a:t>});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2221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0475B-7A82-884B-67F4-D31EC4A8C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4DE7B1C4-DC90-6CBF-1D6D-649B995BB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Array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1D25F1-76EB-8733-9F46-0B5CEF0644F8}"/>
              </a:ext>
            </a:extLst>
          </p:cNvPr>
          <p:cNvSpPr txBox="1"/>
          <p:nvPr/>
        </p:nvSpPr>
        <p:spPr>
          <a:xfrm>
            <a:off x="457200" y="1402901"/>
            <a:ext cx="11150082" cy="46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JavaScript arrays can store values of any data type in a single array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da-DK" dirty="0"/>
              <a:t>let arr = [1, true, ”Hello”];  // creating array literal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let </a:t>
            </a:r>
            <a:r>
              <a:rPr lang="en-US" dirty="0" err="1"/>
              <a:t>arr</a:t>
            </a:r>
            <a:r>
              <a:rPr lang="en-US" dirty="0"/>
              <a:t> = new Array("Saab", "Volvo", "BMW");    // creating array with constructor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0070C0"/>
                </a:solidFill>
              </a:rPr>
              <a:t>arr.length</a:t>
            </a:r>
            <a:r>
              <a:rPr lang="en-US" dirty="0">
                <a:solidFill>
                  <a:srgbClr val="0070C0"/>
                </a:solidFill>
              </a:rPr>
              <a:t>   </a:t>
            </a:r>
            <a:r>
              <a:rPr lang="en-US" dirty="0"/>
              <a:t>// get array length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Arrays are a special type of objects.</a:t>
            </a:r>
            <a:br>
              <a:rPr lang="en-US" dirty="0"/>
            </a:br>
            <a:r>
              <a:rPr lang="en-US" dirty="0" err="1"/>
              <a:t>typeof</a:t>
            </a:r>
            <a:r>
              <a:rPr lang="en-US" dirty="0"/>
              <a:t>  </a:t>
            </a:r>
            <a:r>
              <a:rPr lang="en-US" dirty="0" err="1"/>
              <a:t>arr</a:t>
            </a:r>
            <a:r>
              <a:rPr lang="en-US" dirty="0"/>
              <a:t>;  // object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Looping through an array</a:t>
            </a:r>
            <a:br>
              <a:rPr lang="en-US" dirty="0"/>
            </a:br>
            <a:r>
              <a:rPr lang="nn-NO" dirty="0"/>
              <a:t>let arr = ["apple", "banana", "mango"];</a:t>
            </a:r>
            <a:br>
              <a:rPr lang="nn-NO" dirty="0"/>
            </a:br>
            <a:r>
              <a:rPr lang="nn-NO" dirty="0"/>
              <a:t>for (let i = 0; i &lt; arr.length; i++) {</a:t>
            </a:r>
            <a:br>
              <a:rPr lang="nn-NO" dirty="0"/>
            </a:br>
            <a:r>
              <a:rPr lang="nn-NO" dirty="0"/>
              <a:t>console.log(arr[i]);</a:t>
            </a:r>
            <a:br>
              <a:rPr lang="nn-NO" dirty="0"/>
            </a:br>
            <a:r>
              <a:rPr lang="nn-NO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58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BFF2A-A13B-71CC-1D2E-0E50B6FFA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5E16468C-AB6C-3687-C79E-13BC82DD8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Array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BEF8C7-0C23-5C0E-B9D7-2D625357D134}"/>
              </a:ext>
            </a:extLst>
          </p:cNvPr>
          <p:cNvSpPr txBox="1"/>
          <p:nvPr/>
        </p:nvSpPr>
        <p:spPr>
          <a:xfrm>
            <a:off x="457200" y="1402901"/>
            <a:ext cx="11150082" cy="41985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0070C0"/>
                </a:solidFill>
              </a:rPr>
              <a:t>toString</a:t>
            </a:r>
            <a:r>
              <a:rPr lang="en-US" dirty="0">
                <a:solidFill>
                  <a:srgbClr val="0070C0"/>
                </a:solidFill>
              </a:rPr>
              <a:t>() </a:t>
            </a:r>
            <a:r>
              <a:rPr lang="en-US" dirty="0"/>
              <a:t>→ converts array to comma-separated string</a:t>
            </a:r>
            <a:br>
              <a:rPr lang="en-US" dirty="0"/>
            </a:br>
            <a:r>
              <a:rPr lang="en-US" dirty="0" err="1"/>
              <a:t>arr.toString</a:t>
            </a:r>
            <a:r>
              <a:rPr lang="en-US" dirty="0"/>
              <a:t>(); // "1,2,3“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/>
              <a:t>JSON.</a:t>
            </a:r>
            <a:r>
              <a:rPr lang="en-US" dirty="0" err="1">
                <a:solidFill>
                  <a:srgbClr val="0070C0"/>
                </a:solidFill>
              </a:rPr>
              <a:t>stringify</a:t>
            </a:r>
            <a:r>
              <a:rPr lang="en-US" dirty="0">
                <a:solidFill>
                  <a:srgbClr val="0070C0"/>
                </a:solidFill>
              </a:rPr>
              <a:t>() </a:t>
            </a:r>
            <a:r>
              <a:rPr lang="en-US" dirty="0"/>
              <a:t>→ converts array/object to JSON string</a:t>
            </a:r>
            <a:br>
              <a:rPr lang="en-US" dirty="0"/>
            </a:br>
            <a:r>
              <a:rPr lang="en-US" dirty="0" err="1"/>
              <a:t>JSON.stringify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); // "[1,2,3]“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join(</a:t>
            </a:r>
            <a:r>
              <a:rPr lang="en-US" dirty="0" err="1">
                <a:solidFill>
                  <a:srgbClr val="0070C0"/>
                </a:solidFill>
              </a:rPr>
              <a:t>sep</a:t>
            </a:r>
            <a:r>
              <a:rPr lang="en-US" dirty="0">
                <a:solidFill>
                  <a:srgbClr val="0070C0"/>
                </a:solidFill>
              </a:rPr>
              <a:t>) </a:t>
            </a:r>
            <a:r>
              <a:rPr lang="en-US" dirty="0"/>
              <a:t>→ array → string with custom separator</a:t>
            </a:r>
            <a:br>
              <a:rPr lang="en-US" dirty="0"/>
            </a:br>
            <a:r>
              <a:rPr lang="en-US" dirty="0" err="1"/>
              <a:t>arr.join</a:t>
            </a:r>
            <a:r>
              <a:rPr lang="en-US" dirty="0"/>
              <a:t>("-"); // "1-2-3“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da-DK" dirty="0">
                <a:solidFill>
                  <a:srgbClr val="0070C0"/>
                </a:solidFill>
              </a:rPr>
              <a:t>push() </a:t>
            </a:r>
            <a:r>
              <a:rPr lang="da-DK" dirty="0"/>
              <a:t>→ add element at end</a:t>
            </a:r>
            <a:br>
              <a:rPr lang="da-DK" dirty="0"/>
            </a:br>
            <a:r>
              <a:rPr lang="en-US" dirty="0" err="1"/>
              <a:t>arr.push</a:t>
            </a:r>
            <a:r>
              <a:rPr lang="en-US" dirty="0"/>
              <a:t>(4); // </a:t>
            </a:r>
            <a:r>
              <a:rPr lang="en-US" dirty="0" err="1"/>
              <a:t>arr</a:t>
            </a:r>
            <a:r>
              <a:rPr lang="en-US" dirty="0"/>
              <a:t> = [1,2,3,4]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pop() → remove last element</a:t>
            </a:r>
            <a:br>
              <a:rPr lang="en-US" dirty="0"/>
            </a:br>
            <a:r>
              <a:rPr lang="en-US" dirty="0" err="1"/>
              <a:t>arr.pop</a:t>
            </a:r>
            <a:r>
              <a:rPr lang="en-US" dirty="0"/>
              <a:t>(); // </a:t>
            </a:r>
            <a:r>
              <a:rPr lang="en-US" dirty="0" err="1"/>
              <a:t>arr</a:t>
            </a:r>
            <a:r>
              <a:rPr lang="en-US" dirty="0"/>
              <a:t> = [1,2,3]</a:t>
            </a:r>
          </a:p>
        </p:txBody>
      </p:sp>
    </p:spTree>
    <p:extLst>
      <p:ext uri="{BB962C8B-B14F-4D97-AF65-F5344CB8AC3E}">
        <p14:creationId xmlns:p14="http://schemas.microsoft.com/office/powerpoint/2010/main" val="10749156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436F2-D061-1D63-E6FF-B14CDF3D8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E5006C17-2A01-E1BC-780A-B4F719CD3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Array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E864D-D841-5676-CB4E-7227A640DAD2}"/>
              </a:ext>
            </a:extLst>
          </p:cNvPr>
          <p:cNvSpPr txBox="1"/>
          <p:nvPr/>
        </p:nvSpPr>
        <p:spPr>
          <a:xfrm>
            <a:off x="457200" y="1290932"/>
            <a:ext cx="11150082" cy="50295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0070C0"/>
                </a:solidFill>
              </a:rPr>
              <a:t>toString</a:t>
            </a:r>
            <a:r>
              <a:rPr lang="en-US" dirty="0">
                <a:solidFill>
                  <a:srgbClr val="0070C0"/>
                </a:solidFill>
              </a:rPr>
              <a:t>() </a:t>
            </a:r>
            <a:r>
              <a:rPr lang="en-US" dirty="0"/>
              <a:t>→ converts array to comma-separated string</a:t>
            </a:r>
            <a:br>
              <a:rPr lang="en-US" dirty="0"/>
            </a:br>
            <a:r>
              <a:rPr lang="en-US" dirty="0" err="1"/>
              <a:t>arr.toString</a:t>
            </a:r>
            <a:r>
              <a:rPr lang="en-US" dirty="0"/>
              <a:t>(); // "1,2,3“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/>
              <a:t>JSON.</a:t>
            </a:r>
            <a:r>
              <a:rPr lang="en-US" dirty="0" err="1">
                <a:solidFill>
                  <a:srgbClr val="0070C0"/>
                </a:solidFill>
              </a:rPr>
              <a:t>stringify</a:t>
            </a:r>
            <a:r>
              <a:rPr lang="en-US" dirty="0">
                <a:solidFill>
                  <a:srgbClr val="0070C0"/>
                </a:solidFill>
              </a:rPr>
              <a:t>() </a:t>
            </a:r>
            <a:r>
              <a:rPr lang="en-US" dirty="0"/>
              <a:t>→ converts array/object to JSON string</a:t>
            </a:r>
            <a:br>
              <a:rPr lang="en-US" dirty="0"/>
            </a:br>
            <a:r>
              <a:rPr lang="en-US" dirty="0" err="1"/>
              <a:t>JSON.stringify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); // "[1,2,3]“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join(</a:t>
            </a:r>
            <a:r>
              <a:rPr lang="en-US" dirty="0" err="1">
                <a:solidFill>
                  <a:srgbClr val="0070C0"/>
                </a:solidFill>
              </a:rPr>
              <a:t>sep</a:t>
            </a:r>
            <a:r>
              <a:rPr lang="en-US" dirty="0">
                <a:solidFill>
                  <a:srgbClr val="0070C0"/>
                </a:solidFill>
              </a:rPr>
              <a:t>) </a:t>
            </a:r>
            <a:r>
              <a:rPr lang="en-US" dirty="0"/>
              <a:t>→ array → string with custom separator</a:t>
            </a:r>
            <a:br>
              <a:rPr lang="en-US" dirty="0"/>
            </a:br>
            <a:r>
              <a:rPr lang="en-US" dirty="0" err="1"/>
              <a:t>arr.join</a:t>
            </a:r>
            <a:r>
              <a:rPr lang="en-US" dirty="0"/>
              <a:t>("-"); // "1-2-3“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da-DK" dirty="0">
                <a:solidFill>
                  <a:srgbClr val="0070C0"/>
                </a:solidFill>
              </a:rPr>
              <a:t>push() </a:t>
            </a:r>
            <a:r>
              <a:rPr lang="da-DK" dirty="0"/>
              <a:t>→ add element at end</a:t>
            </a:r>
            <a:br>
              <a:rPr lang="da-DK" dirty="0"/>
            </a:br>
            <a:r>
              <a:rPr lang="en-US" dirty="0" err="1"/>
              <a:t>arr.push</a:t>
            </a:r>
            <a:r>
              <a:rPr lang="en-US" dirty="0"/>
              <a:t>(4); // </a:t>
            </a:r>
            <a:r>
              <a:rPr lang="en-US" dirty="0" err="1"/>
              <a:t>arr</a:t>
            </a:r>
            <a:r>
              <a:rPr lang="en-US" dirty="0"/>
              <a:t> = [1,2,3,4]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pop() </a:t>
            </a:r>
            <a:r>
              <a:rPr lang="en-US" dirty="0"/>
              <a:t>→ remove last element</a:t>
            </a:r>
            <a:br>
              <a:rPr lang="en-US" dirty="0"/>
            </a:br>
            <a:r>
              <a:rPr lang="en-US" dirty="0" err="1"/>
              <a:t>arr.pop</a:t>
            </a:r>
            <a:r>
              <a:rPr lang="en-US" dirty="0"/>
              <a:t>(); // </a:t>
            </a:r>
            <a:r>
              <a:rPr lang="en-US" dirty="0" err="1"/>
              <a:t>arr</a:t>
            </a:r>
            <a:r>
              <a:rPr lang="en-US" dirty="0"/>
              <a:t> = [1,2,3]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/>
              <a:t>arr.</a:t>
            </a:r>
            <a:r>
              <a:rPr lang="en-US" dirty="0" err="1">
                <a:solidFill>
                  <a:srgbClr val="0070C0"/>
                </a:solidFill>
              </a:rPr>
              <a:t>unshift</a:t>
            </a:r>
            <a:r>
              <a:rPr lang="en-US" dirty="0"/>
              <a:t>(5); 	// add at start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 err="1"/>
              <a:t>arr.</a:t>
            </a:r>
            <a:r>
              <a:rPr lang="en-US" dirty="0" err="1">
                <a:solidFill>
                  <a:srgbClr val="0070C0"/>
                </a:solidFill>
              </a:rPr>
              <a:t>shift</a:t>
            </a:r>
            <a:r>
              <a:rPr lang="en-US" dirty="0"/>
              <a:t>();          // remove first</a:t>
            </a:r>
          </a:p>
        </p:txBody>
      </p:sp>
    </p:spTree>
    <p:extLst>
      <p:ext uri="{BB962C8B-B14F-4D97-AF65-F5344CB8AC3E}">
        <p14:creationId xmlns:p14="http://schemas.microsoft.com/office/powerpoint/2010/main" val="3077276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56A9D-D811-EE83-3192-BCF836FE1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CD7862F5-1153-2A50-2C13-98419B7D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Events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38FC90-2B51-A874-7EA7-0FB5D3161348}"/>
              </a:ext>
            </a:extLst>
          </p:cNvPr>
          <p:cNvSpPr txBox="1"/>
          <p:nvPr/>
        </p:nvSpPr>
        <p:spPr>
          <a:xfrm>
            <a:off x="457200" y="1402901"/>
            <a:ext cx="11150082" cy="129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Events</a:t>
            </a:r>
            <a:r>
              <a:rPr lang="en-US" b="1" dirty="0"/>
              <a:t> </a:t>
            </a:r>
            <a:r>
              <a:rPr lang="en-US" dirty="0"/>
              <a:t>→ user actions like clicks, typing, or hovering.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Event handling</a:t>
            </a:r>
            <a:r>
              <a:rPr lang="en-US" b="1" dirty="0"/>
              <a:t> </a:t>
            </a:r>
            <a:r>
              <a:rPr lang="en-US" dirty="0"/>
              <a:t>→ Detect and respond to user actions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Event types → click, submit, mouseover, </a:t>
            </a:r>
            <a:r>
              <a:rPr lang="en-US" dirty="0" err="1"/>
              <a:t>keydown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802001-8F9B-D72B-D990-26D7778A2CC8}"/>
              </a:ext>
            </a:extLst>
          </p:cNvPr>
          <p:cNvSpPr txBox="1"/>
          <p:nvPr/>
        </p:nvSpPr>
        <p:spPr>
          <a:xfrm>
            <a:off x="800100" y="2929512"/>
            <a:ext cx="6097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button.</a:t>
            </a:r>
            <a:r>
              <a:rPr lang="en-US" dirty="0" err="1">
                <a:solidFill>
                  <a:srgbClr val="0070C0"/>
                </a:solidFill>
              </a:rPr>
              <a:t>addEventListener</a:t>
            </a:r>
            <a:r>
              <a:rPr lang="en-US" dirty="0"/>
              <a:t> ("click", function () {</a:t>
            </a:r>
          </a:p>
          <a:p>
            <a:r>
              <a:rPr lang="en-US" dirty="0"/>
              <a:t>  	console.log("Button clicked!");</a:t>
            </a:r>
          </a:p>
          <a:p>
            <a:r>
              <a:rPr lang="en-US" dirty="0"/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7299892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88E189-C6DE-AF41-4B37-E93207E62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9D3C19C5-1CA2-69E6-D58C-96E7ACEFD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Practice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9E65AD-828F-FC37-A6C9-ACBDE065F084}"/>
              </a:ext>
            </a:extLst>
          </p:cNvPr>
          <p:cNvSpPr txBox="1"/>
          <p:nvPr/>
        </p:nvSpPr>
        <p:spPr>
          <a:xfrm>
            <a:off x="457200" y="1449557"/>
            <a:ext cx="11150082" cy="253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an HTML form with three input fields — Username, password and Email — and a Submit button.</a:t>
            </a:r>
          </a:p>
          <a:p>
            <a:r>
              <a:rPr lang="en-US" dirty="0"/>
              <a:t>When the user submits the form, validate the following using JavaScript (using </a:t>
            </a:r>
            <a:r>
              <a:rPr lang="en-US" dirty="0" err="1"/>
              <a:t>onsubmit</a:t>
            </a:r>
            <a:r>
              <a:rPr lang="en-US" dirty="0"/>
              <a:t> attribute):</a:t>
            </a:r>
          </a:p>
          <a:p>
            <a:endParaRPr lang="en-US" dirty="0"/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Field can not be empty.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The Password must have at least 6 characters.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The Email must contain an @ and </a:t>
            </a:r>
            <a:r>
              <a:rPr lang="en-US" b="1" dirty="0"/>
              <a:t>.</a:t>
            </a:r>
            <a:r>
              <a:rPr lang="en-US" dirty="0"/>
              <a:t> symbol.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If validation fails, prevent form submission and display an alert message.</a:t>
            </a:r>
          </a:p>
        </p:txBody>
      </p:sp>
    </p:spTree>
    <p:extLst>
      <p:ext uri="{BB962C8B-B14F-4D97-AF65-F5344CB8AC3E}">
        <p14:creationId xmlns:p14="http://schemas.microsoft.com/office/powerpoint/2010/main" val="42310107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5E9D7-4A55-34D7-E5CF-39D8D8DF8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5B9AE253-4FD7-B4D5-E666-E01BFF0C8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Practice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AEC38D-BACC-5A7D-7CFF-5644544B499A}"/>
              </a:ext>
            </a:extLst>
          </p:cNvPr>
          <p:cNvSpPr txBox="1"/>
          <p:nvPr/>
        </p:nvSpPr>
        <p:spPr>
          <a:xfrm>
            <a:off x="457200" y="1449557"/>
            <a:ext cx="1115008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an HTML form with a single text field to accept a student’s Score for a coding club eligibility check.</a:t>
            </a:r>
          </a:p>
          <a:p>
            <a:br>
              <a:rPr lang="en-US" dirty="0"/>
            </a:br>
            <a:r>
              <a:rPr lang="en-US" dirty="0"/>
              <a:t>Using JavaScript, display a dynamic message below the input field as follows:</a:t>
            </a:r>
          </a:p>
          <a:p>
            <a:r>
              <a:rPr lang="en-US" dirty="0"/>
              <a:t>If the score is less than 50:</a:t>
            </a:r>
            <a:br>
              <a:rPr lang="en-US" dirty="0"/>
            </a:br>
            <a:r>
              <a:rPr lang="en-US" dirty="0"/>
              <a:t>→ Show </a:t>
            </a:r>
            <a:r>
              <a:rPr lang="en-US" i="1" dirty="0"/>
              <a:t>"You need at least 50 points to qualify."</a:t>
            </a:r>
            <a:endParaRPr lang="en-US" dirty="0"/>
          </a:p>
          <a:p>
            <a:r>
              <a:rPr lang="en-US" dirty="0"/>
              <a:t>If the score is between 50 and 80 (inclusive):</a:t>
            </a:r>
            <a:br>
              <a:rPr lang="en-US" dirty="0"/>
            </a:br>
            <a:r>
              <a:rPr lang="en-US" dirty="0"/>
              <a:t>→ Show </a:t>
            </a:r>
            <a:r>
              <a:rPr lang="en-US" i="1" dirty="0"/>
              <a:t>"You are eligible for the Beginner Level."</a:t>
            </a:r>
            <a:endParaRPr lang="en-US" dirty="0"/>
          </a:p>
          <a:p>
            <a:r>
              <a:rPr lang="en-US" dirty="0"/>
              <a:t>If the score is greater than 80:</a:t>
            </a:r>
            <a:br>
              <a:rPr lang="en-US" dirty="0"/>
            </a:br>
            <a:r>
              <a:rPr lang="en-US" dirty="0"/>
              <a:t>→ Show </a:t>
            </a:r>
            <a:r>
              <a:rPr lang="en-US" i="1" dirty="0"/>
              <a:t>"You qualify for the Advanced Level!"</a:t>
            </a:r>
            <a:r>
              <a:rPr lang="en-US" dirty="0"/>
              <a:t> in green text.</a:t>
            </a:r>
          </a:p>
        </p:txBody>
      </p:sp>
    </p:spTree>
    <p:extLst>
      <p:ext uri="{BB962C8B-B14F-4D97-AF65-F5344CB8AC3E}">
        <p14:creationId xmlns:p14="http://schemas.microsoft.com/office/powerpoint/2010/main" val="27626858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67BD6A-2169-735E-6F4F-212C736FC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2C00259B-747F-17E6-FDD9-D6DDB5D13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cap="none" dirty="0">
                <a:solidFill>
                  <a:schemeClr val="tx1"/>
                </a:solidFill>
              </a:rPr>
              <a:t>Practice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967B4-9BE7-43D1-8EE8-AB6F9CE834D8}"/>
              </a:ext>
            </a:extLst>
          </p:cNvPr>
          <p:cNvSpPr txBox="1"/>
          <p:nvPr/>
        </p:nvSpPr>
        <p:spPr>
          <a:xfrm>
            <a:off x="457200" y="1449557"/>
            <a:ext cx="1115008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an HTML page with a square box (&lt;div&gt;) styled with position: absolute;</a:t>
            </a:r>
          </a:p>
          <a:p>
            <a:r>
              <a:rPr lang="en-US" dirty="0"/>
              <a:t>Also add a button labeled "Move Box".</a:t>
            </a:r>
          </a:p>
          <a:p>
            <a:r>
              <a:rPr lang="en-US" dirty="0"/>
              <a:t>When the button is clicked, the box should move to a random position within the browser window.</a:t>
            </a:r>
          </a:p>
          <a:p>
            <a:r>
              <a:rPr lang="en-US" dirty="0"/>
              <a:t>Use </a:t>
            </a:r>
            <a:r>
              <a:rPr lang="en-US" dirty="0" err="1"/>
              <a:t>addEventListener</a:t>
            </a:r>
            <a:r>
              <a:rPr lang="en-US" dirty="0"/>
              <a:t> to listen for the click event and generate random top and left values to reposition the box.</a:t>
            </a:r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endParaRPr lang="en-US" dirty="0"/>
          </a:p>
          <a:p>
            <a:r>
              <a:rPr lang="en-US" dirty="0"/>
              <a:t>First click → Box moves to top-left area.</a:t>
            </a:r>
          </a:p>
          <a:p>
            <a:endParaRPr lang="en-US" dirty="0"/>
          </a:p>
          <a:p>
            <a:r>
              <a:rPr lang="en-US" dirty="0"/>
              <a:t>Second click → Box jumps near the bottom-right.</a:t>
            </a:r>
          </a:p>
          <a:p>
            <a:endParaRPr lang="en-US" dirty="0"/>
          </a:p>
          <a:p>
            <a:r>
              <a:rPr lang="en-US" dirty="0"/>
              <a:t>Third click → Box moves somewhere in the middle.</a:t>
            </a:r>
          </a:p>
        </p:txBody>
      </p:sp>
    </p:spTree>
    <p:extLst>
      <p:ext uri="{BB962C8B-B14F-4D97-AF65-F5344CB8AC3E}">
        <p14:creationId xmlns:p14="http://schemas.microsoft.com/office/powerpoint/2010/main" val="1842259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F61858BC-CD9A-F299-9727-AA629B407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59422"/>
          </a:xfrm>
        </p:spPr>
        <p:txBody>
          <a:bodyPr/>
          <a:lstStyle/>
          <a:p>
            <a:r>
              <a:rPr lang="en-US" dirty="0" err="1"/>
              <a:t>javascript</a:t>
            </a:r>
            <a:endParaRPr lang="en-US" dirty="0"/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CFD7688D-59DA-7BDC-7BAB-4EEAC7B36967}"/>
              </a:ext>
            </a:extLst>
          </p:cNvPr>
          <p:cNvSpPr txBox="1">
            <a:spLocks/>
          </p:cNvSpPr>
          <p:nvPr/>
        </p:nvSpPr>
        <p:spPr>
          <a:xfrm>
            <a:off x="457200" y="1455576"/>
            <a:ext cx="8752113" cy="48612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JavaScript is a programming language designed to add Interactivity to static HTML pages</a:t>
            </a:r>
          </a:p>
          <a:p>
            <a:r>
              <a:rPr lang="en-US" dirty="0">
                <a:solidFill>
                  <a:schemeClr val="tx1"/>
                </a:solidFill>
              </a:rPr>
              <a:t>Mostly used as client-side programming language</a:t>
            </a:r>
          </a:p>
          <a:p>
            <a:r>
              <a:rPr lang="en-US" dirty="0">
                <a:solidFill>
                  <a:schemeClr val="tx1"/>
                </a:solidFill>
              </a:rPr>
              <a:t>A scripting language </a:t>
            </a:r>
          </a:p>
          <a:p>
            <a:r>
              <a:rPr lang="en-US" dirty="0">
                <a:solidFill>
                  <a:srgbClr val="0070C0"/>
                </a:solidFill>
              </a:rPr>
              <a:t>Interpreted</a:t>
            </a:r>
            <a:r>
              <a:rPr lang="en-US" dirty="0">
                <a:solidFill>
                  <a:schemeClr val="tx1"/>
                </a:solidFill>
              </a:rPr>
              <a:t> (line by line execution), not compiled </a:t>
            </a:r>
          </a:p>
          <a:p>
            <a:r>
              <a:rPr lang="en-US" dirty="0">
                <a:solidFill>
                  <a:schemeClr val="tx1"/>
                </a:solidFill>
              </a:rPr>
              <a:t>Other name </a:t>
            </a:r>
            <a:r>
              <a:rPr lang="en-US" dirty="0" err="1">
                <a:solidFill>
                  <a:srgbClr val="0070C0"/>
                </a:solidFill>
              </a:rPr>
              <a:t>EcmaScript</a:t>
            </a:r>
            <a:r>
              <a:rPr lang="en-US" dirty="0">
                <a:solidFill>
                  <a:schemeClr val="tx1"/>
                </a:solidFill>
              </a:rPr>
              <a:t> (ES)</a:t>
            </a:r>
          </a:p>
          <a:p>
            <a:r>
              <a:rPr lang="en-US" dirty="0">
                <a:solidFill>
                  <a:schemeClr val="tx1"/>
                </a:solidFill>
              </a:rPr>
              <a:t>Developed by </a:t>
            </a:r>
            <a:r>
              <a:rPr lang="de-DE" dirty="0">
                <a:solidFill>
                  <a:srgbClr val="0070C0"/>
                </a:solidFill>
              </a:rPr>
              <a:t>Brandan Eich</a:t>
            </a:r>
            <a:r>
              <a:rPr lang="de-DE" dirty="0">
                <a:solidFill>
                  <a:schemeClr val="tx1"/>
                </a:solidFill>
              </a:rPr>
              <a:t>,1995</a:t>
            </a:r>
          </a:p>
          <a:p>
            <a:r>
              <a:rPr lang="de-DE" dirty="0">
                <a:solidFill>
                  <a:schemeClr val="tx1"/>
                </a:solidFill>
              </a:rPr>
              <a:t>Used for backend, frontend, mobile app, desktop, game dev etc.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803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AC262-4377-53C2-B9D1-B6EBE7063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BE170CD1-36C5-65F3-06B7-56BE7601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59422"/>
          </a:xfrm>
        </p:spPr>
        <p:txBody>
          <a:bodyPr/>
          <a:lstStyle/>
          <a:p>
            <a:r>
              <a:rPr lang="en-US" cap="none" dirty="0"/>
              <a:t>How to use with HTML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0A9DCBB1-3584-9E77-A532-4C7864AB45DB}"/>
              </a:ext>
            </a:extLst>
          </p:cNvPr>
          <p:cNvSpPr txBox="1">
            <a:spLocks/>
          </p:cNvSpPr>
          <p:nvPr/>
        </p:nvSpPr>
        <p:spPr>
          <a:xfrm>
            <a:off x="457200" y="1455577"/>
            <a:ext cx="11038114" cy="48705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Internal:  </a:t>
            </a:r>
          </a:p>
          <a:p>
            <a:r>
              <a:rPr lang="en-US" dirty="0">
                <a:solidFill>
                  <a:schemeClr val="tx1"/>
                </a:solidFill>
              </a:rPr>
              <a:t>JS is written between &lt;script&gt; &lt;/script&gt;</a:t>
            </a:r>
          </a:p>
          <a:p>
            <a:r>
              <a:rPr lang="en-US" dirty="0">
                <a:solidFill>
                  <a:schemeClr val="tx1"/>
                </a:solidFill>
              </a:rPr>
              <a:t>Can be placed in the &lt;head&gt; or at the end of &lt;body&gt; (recommended)  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External: </a:t>
            </a:r>
          </a:p>
          <a:p>
            <a:r>
              <a:rPr lang="en-US" dirty="0">
                <a:solidFill>
                  <a:schemeClr val="tx1"/>
                </a:solidFill>
              </a:rPr>
              <a:t>Written in a separate .</a:t>
            </a:r>
            <a:r>
              <a:rPr lang="en-US" dirty="0" err="1">
                <a:solidFill>
                  <a:schemeClr val="tx1"/>
                </a:solidFill>
              </a:rPr>
              <a:t>js</a:t>
            </a:r>
            <a:r>
              <a:rPr lang="en-US" dirty="0">
                <a:solidFill>
                  <a:schemeClr val="tx1"/>
                </a:solidFill>
              </a:rPr>
              <a:t> file</a:t>
            </a:r>
          </a:p>
          <a:p>
            <a:r>
              <a:rPr lang="en-US" dirty="0">
                <a:solidFill>
                  <a:schemeClr val="tx1"/>
                </a:solidFill>
              </a:rPr>
              <a:t>Linked to HTML using &lt;script </a:t>
            </a:r>
            <a:r>
              <a:rPr lang="en-US" dirty="0" err="1">
                <a:solidFill>
                  <a:schemeClr val="tx1"/>
                </a:solidFill>
              </a:rPr>
              <a:t>src</a:t>
            </a:r>
            <a:r>
              <a:rPr lang="en-US" dirty="0">
                <a:solidFill>
                  <a:schemeClr val="tx1"/>
                </a:solidFill>
              </a:rPr>
              <a:t>="filename.js"&gt;&lt;/script&gt;</a:t>
            </a:r>
          </a:p>
          <a:p>
            <a:r>
              <a:rPr lang="en-US" dirty="0">
                <a:solidFill>
                  <a:schemeClr val="tx1"/>
                </a:solidFill>
              </a:rPr>
              <a:t>Increase reusability</a:t>
            </a:r>
          </a:p>
          <a:p>
            <a:r>
              <a:rPr lang="en-US" dirty="0">
                <a:solidFill>
                  <a:schemeClr val="tx1"/>
                </a:solidFill>
              </a:rPr>
              <a:t>Increase modularity by separating HTML and JS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Note:  </a:t>
            </a:r>
            <a:r>
              <a:rPr lang="en-US" dirty="0">
                <a:solidFill>
                  <a:schemeClr val="tx1"/>
                </a:solidFill>
              </a:rPr>
              <a:t>It is recommended to add script at the end of body tag, so that the </a:t>
            </a:r>
            <a:r>
              <a:rPr lang="en-US" dirty="0" err="1">
                <a:solidFill>
                  <a:schemeClr val="tx1"/>
                </a:solidFill>
              </a:rPr>
              <a:t>Javascript</a:t>
            </a:r>
            <a:r>
              <a:rPr lang="en-US" dirty="0">
                <a:solidFill>
                  <a:schemeClr val="tx1"/>
                </a:solidFill>
              </a:rPr>
              <a:t> executes after HTML is loaded </a:t>
            </a:r>
          </a:p>
        </p:txBody>
      </p:sp>
    </p:spTree>
    <p:extLst>
      <p:ext uri="{BB962C8B-B14F-4D97-AF65-F5344CB8AC3E}">
        <p14:creationId xmlns:p14="http://schemas.microsoft.com/office/powerpoint/2010/main" val="226350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19CCC-5CE0-BC23-0060-00799E1C5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81842019-B698-8FC1-D697-86400989E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0880"/>
            <a:ext cx="11267440" cy="559422"/>
          </a:xfrm>
        </p:spPr>
        <p:txBody>
          <a:bodyPr/>
          <a:lstStyle/>
          <a:p>
            <a:r>
              <a:rPr lang="en-US" cap="none" dirty="0"/>
              <a:t>How to use with HTML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A3258FC3-0D39-19CB-67FB-55E5C7816554}"/>
              </a:ext>
            </a:extLst>
          </p:cNvPr>
          <p:cNvSpPr txBox="1">
            <a:spLocks/>
          </p:cNvSpPr>
          <p:nvPr/>
        </p:nvSpPr>
        <p:spPr>
          <a:xfrm>
            <a:off x="578500" y="1754152"/>
            <a:ext cx="8752113" cy="22300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&lt;body&gt;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&lt;h1 id="demo"&gt;Hello&lt;/h1&gt;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  <a:r>
              <a:rPr lang="en-US" sz="1600" dirty="0">
                <a:solidFill>
                  <a:srgbClr val="0070C0"/>
                </a:solidFill>
              </a:rPr>
              <a:t>&lt;script&gt;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	</a:t>
            </a:r>
            <a:r>
              <a:rPr lang="en-US" sz="1600" dirty="0" err="1">
                <a:solidFill>
                  <a:schemeClr val="tx1"/>
                </a:solidFill>
              </a:rPr>
              <a:t>document.getElementById</a:t>
            </a:r>
            <a:r>
              <a:rPr lang="en-US" sz="1600" dirty="0">
                <a:solidFill>
                  <a:schemeClr val="tx1"/>
                </a:solidFill>
              </a:rPr>
              <a:t>("demo").</a:t>
            </a:r>
            <a:r>
              <a:rPr lang="en-US" sz="1600" dirty="0" err="1">
                <a:solidFill>
                  <a:schemeClr val="tx1"/>
                </a:solidFill>
              </a:rPr>
              <a:t>style.color</a:t>
            </a:r>
            <a:r>
              <a:rPr lang="en-US" sz="1600" dirty="0">
                <a:solidFill>
                  <a:schemeClr val="tx1"/>
                </a:solidFill>
              </a:rPr>
              <a:t> = "blue";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  <a:r>
              <a:rPr lang="en-US" sz="1600" dirty="0">
                <a:solidFill>
                  <a:srgbClr val="0070C0"/>
                </a:solidFill>
              </a:rPr>
              <a:t>&lt;/script&gt;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&lt;/body&gt;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3278C0DE-D800-38D1-6BEB-C383784B21E4}"/>
              </a:ext>
            </a:extLst>
          </p:cNvPr>
          <p:cNvSpPr txBox="1">
            <a:spLocks/>
          </p:cNvSpPr>
          <p:nvPr/>
        </p:nvSpPr>
        <p:spPr>
          <a:xfrm>
            <a:off x="531845" y="1373154"/>
            <a:ext cx="8752113" cy="3607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Internal: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9F42A3EE-C7E7-D96E-2BA7-87E2FC1805E2}"/>
              </a:ext>
            </a:extLst>
          </p:cNvPr>
          <p:cNvSpPr txBox="1">
            <a:spLocks/>
          </p:cNvSpPr>
          <p:nvPr/>
        </p:nvSpPr>
        <p:spPr>
          <a:xfrm>
            <a:off x="578499" y="4640423"/>
            <a:ext cx="8752113" cy="15271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&lt;body&gt;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&lt;h1 id="demo"&gt;Hello&lt;/h1&gt;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  <a:r>
              <a:rPr lang="en-US" sz="1600" dirty="0">
                <a:solidFill>
                  <a:srgbClr val="0070C0"/>
                </a:solidFill>
              </a:rPr>
              <a:t>&lt;script </a:t>
            </a:r>
            <a:r>
              <a:rPr lang="en-US" sz="1600" dirty="0" err="1">
                <a:solidFill>
                  <a:srgbClr val="0070C0"/>
                </a:solidFill>
              </a:rPr>
              <a:t>src</a:t>
            </a:r>
            <a:r>
              <a:rPr lang="en-US" sz="1600" dirty="0">
                <a:solidFill>
                  <a:srgbClr val="0070C0"/>
                </a:solidFill>
              </a:rPr>
              <a:t>="script.js"&gt;&lt;/script&gt;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&lt;/body&gt;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2B6C7357-A613-8275-B3DA-8C44685965EC}"/>
              </a:ext>
            </a:extLst>
          </p:cNvPr>
          <p:cNvSpPr txBox="1">
            <a:spLocks/>
          </p:cNvSpPr>
          <p:nvPr/>
        </p:nvSpPr>
        <p:spPr>
          <a:xfrm>
            <a:off x="522512" y="4225211"/>
            <a:ext cx="8752113" cy="36078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External:</a:t>
            </a:r>
          </a:p>
        </p:txBody>
      </p:sp>
    </p:spTree>
    <p:extLst>
      <p:ext uri="{BB962C8B-B14F-4D97-AF65-F5344CB8AC3E}">
        <p14:creationId xmlns:p14="http://schemas.microsoft.com/office/powerpoint/2010/main" val="15378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3F958-F530-23F4-6315-20F934F54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CFE0AF9E-6B46-D95C-9410-9FF6B3C8B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sz="2400" cap="none" dirty="0">
                <a:solidFill>
                  <a:schemeClr val="tx1"/>
                </a:solidFill>
              </a:rPr>
              <a:t>Data types &amp; Variables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765E940D-EC20-93C4-2432-861EC8EF34DC}"/>
              </a:ext>
            </a:extLst>
          </p:cNvPr>
          <p:cNvSpPr txBox="1">
            <a:spLocks/>
          </p:cNvSpPr>
          <p:nvPr/>
        </p:nvSpPr>
        <p:spPr>
          <a:xfrm>
            <a:off x="457200" y="1352936"/>
            <a:ext cx="11038114" cy="51971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JS is </a:t>
            </a:r>
            <a:r>
              <a:rPr lang="en-US" dirty="0">
                <a:solidFill>
                  <a:srgbClr val="0070C0"/>
                </a:solidFill>
              </a:rPr>
              <a:t>loosely/</a:t>
            </a:r>
            <a:r>
              <a:rPr lang="en-US" dirty="0" err="1">
                <a:solidFill>
                  <a:srgbClr val="0070C0"/>
                </a:solidFill>
              </a:rPr>
              <a:t>dynamicly</a:t>
            </a:r>
            <a:r>
              <a:rPr lang="en-US" dirty="0">
                <a:solidFill>
                  <a:srgbClr val="0070C0"/>
                </a:solidFill>
              </a:rPr>
              <a:t> typed </a:t>
            </a:r>
            <a:r>
              <a:rPr lang="en-US" dirty="0">
                <a:solidFill>
                  <a:schemeClr val="tx1"/>
                </a:solidFill>
              </a:rPr>
              <a:t>programming language, so variables can change its data type</a:t>
            </a:r>
          </a:p>
          <a:p>
            <a:r>
              <a:rPr lang="en-US" dirty="0">
                <a:solidFill>
                  <a:schemeClr val="tx1"/>
                </a:solidFill>
              </a:rPr>
              <a:t>Variables are declared with </a:t>
            </a:r>
            <a:r>
              <a:rPr lang="en-US" dirty="0">
                <a:solidFill>
                  <a:srgbClr val="0070C0"/>
                </a:solidFill>
              </a:rPr>
              <a:t>var, let, const </a:t>
            </a:r>
            <a:r>
              <a:rPr lang="en-US" dirty="0">
                <a:solidFill>
                  <a:schemeClr val="tx1"/>
                </a:solidFill>
              </a:rPr>
              <a:t>keywords or no keyword</a:t>
            </a:r>
          </a:p>
          <a:p>
            <a:r>
              <a:rPr lang="en-US" dirty="0">
                <a:solidFill>
                  <a:schemeClr val="tx1"/>
                </a:solidFill>
              </a:rPr>
              <a:t>Variable default value </a:t>
            </a:r>
            <a:r>
              <a:rPr lang="en-US" dirty="0">
                <a:solidFill>
                  <a:srgbClr val="0070C0"/>
                </a:solidFill>
              </a:rPr>
              <a:t>undefined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var x = 10;   </a:t>
            </a:r>
            <a:r>
              <a:rPr lang="en-US" dirty="0">
                <a:solidFill>
                  <a:schemeClr val="tx1"/>
                </a:solidFill>
              </a:rPr>
              <a:t>// old, </a:t>
            </a:r>
            <a:r>
              <a:rPr lang="en-US" dirty="0">
                <a:solidFill>
                  <a:srgbClr val="0070C0"/>
                </a:solidFill>
              </a:rPr>
              <a:t>function-scoped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let y = 20;   </a:t>
            </a:r>
            <a:r>
              <a:rPr lang="en-US" dirty="0">
                <a:solidFill>
                  <a:schemeClr val="tx1"/>
                </a:solidFill>
              </a:rPr>
              <a:t>// modern, </a:t>
            </a:r>
            <a:r>
              <a:rPr lang="en-US" dirty="0">
                <a:solidFill>
                  <a:srgbClr val="0070C0"/>
                </a:solidFill>
              </a:rPr>
              <a:t>block-scoped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const z = 30; </a:t>
            </a:r>
            <a:r>
              <a:rPr lang="en-US" dirty="0">
                <a:solidFill>
                  <a:schemeClr val="tx1"/>
                </a:solidFill>
              </a:rPr>
              <a:t>// block-scoped, cannot reassign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n = 40;       </a:t>
            </a:r>
            <a:r>
              <a:rPr lang="en-US" dirty="0">
                <a:solidFill>
                  <a:schemeClr val="tx1"/>
                </a:solidFill>
              </a:rPr>
              <a:t>// no keyword → global (bad practice)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Variable Naming Rules:</a:t>
            </a:r>
          </a:p>
          <a:p>
            <a:r>
              <a:rPr lang="en-US" dirty="0">
                <a:solidFill>
                  <a:schemeClr val="tx1"/>
                </a:solidFill>
              </a:rPr>
              <a:t>Variables must have unique names</a:t>
            </a:r>
          </a:p>
          <a:p>
            <a:r>
              <a:rPr lang="en-US" dirty="0">
                <a:solidFill>
                  <a:schemeClr val="tx1"/>
                </a:solidFill>
              </a:rPr>
              <a:t>Starts with letter, underscore </a:t>
            </a:r>
            <a:r>
              <a:rPr lang="en-US" dirty="0">
                <a:solidFill>
                  <a:srgbClr val="0070C0"/>
                </a:solidFill>
              </a:rPr>
              <a:t>_</a:t>
            </a:r>
            <a:r>
              <a:rPr lang="en-US" dirty="0">
                <a:solidFill>
                  <a:schemeClr val="tx1"/>
                </a:solidFill>
              </a:rPr>
              <a:t>, or dollar </a:t>
            </a:r>
            <a:r>
              <a:rPr lang="en-US" dirty="0">
                <a:solidFill>
                  <a:srgbClr val="0070C0"/>
                </a:solidFill>
              </a:rPr>
              <a:t>$ </a:t>
            </a:r>
            <a:r>
              <a:rPr lang="en-US" dirty="0">
                <a:solidFill>
                  <a:schemeClr val="tx1"/>
                </a:solidFill>
              </a:rPr>
              <a:t>symbol, </a:t>
            </a:r>
            <a:r>
              <a:rPr lang="en-US" dirty="0">
                <a:solidFill>
                  <a:srgbClr val="FF0000"/>
                </a:solidFill>
              </a:rPr>
              <a:t>but not with digits</a:t>
            </a:r>
          </a:p>
          <a:p>
            <a:r>
              <a:rPr lang="en-US" dirty="0">
                <a:solidFill>
                  <a:schemeClr val="tx1"/>
                </a:solidFill>
              </a:rPr>
              <a:t>Can contain letter, underscore </a:t>
            </a:r>
            <a:r>
              <a:rPr lang="en-US" dirty="0">
                <a:solidFill>
                  <a:srgbClr val="0070C0"/>
                </a:solidFill>
              </a:rPr>
              <a:t>_</a:t>
            </a:r>
            <a:r>
              <a:rPr lang="en-US" dirty="0">
                <a:solidFill>
                  <a:schemeClr val="tx1"/>
                </a:solidFill>
              </a:rPr>
              <a:t>, dollar </a:t>
            </a:r>
            <a:r>
              <a:rPr lang="en-US" dirty="0">
                <a:solidFill>
                  <a:srgbClr val="0070C0"/>
                </a:solidFill>
              </a:rPr>
              <a:t>$ </a:t>
            </a:r>
            <a:r>
              <a:rPr lang="en-US" dirty="0">
                <a:solidFill>
                  <a:schemeClr val="tx1"/>
                </a:solidFill>
              </a:rPr>
              <a:t>symbol and </a:t>
            </a:r>
            <a:r>
              <a:rPr lang="en-US" dirty="0">
                <a:solidFill>
                  <a:srgbClr val="0070C0"/>
                </a:solidFill>
              </a:rPr>
              <a:t>digits</a:t>
            </a:r>
          </a:p>
          <a:p>
            <a:r>
              <a:rPr lang="en-US" dirty="0">
                <a:solidFill>
                  <a:schemeClr val="tx1"/>
                </a:solidFill>
              </a:rPr>
              <a:t>Case sensitive</a:t>
            </a:r>
          </a:p>
          <a:p>
            <a:r>
              <a:rPr lang="en-US" dirty="0">
                <a:solidFill>
                  <a:schemeClr val="tx1"/>
                </a:solidFill>
              </a:rPr>
              <a:t>Re-declaration of variable does not loss the value</a:t>
            </a:r>
          </a:p>
          <a:p>
            <a:r>
              <a:rPr lang="en-US" dirty="0">
                <a:solidFill>
                  <a:schemeClr val="tx1"/>
                </a:solidFill>
              </a:rPr>
              <a:t>Reserved keywords can not be used as names (function, if, else, for, while, </a:t>
            </a:r>
            <a:r>
              <a:rPr lang="en-US" dirty="0" err="1">
                <a:solidFill>
                  <a:schemeClr val="tx1"/>
                </a:solidFill>
              </a:rPr>
              <a:t>NaN</a:t>
            </a:r>
            <a:r>
              <a:rPr lang="en-US" dirty="0">
                <a:solidFill>
                  <a:schemeClr val="tx1"/>
                </a:solidFill>
              </a:rPr>
              <a:t>, let, var, const etc.)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655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FEFC2-500E-19B0-C63B-4193170B8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D5A9146D-F22F-7C1A-FAAE-F5873DF99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sz="2400" cap="none" dirty="0">
                <a:solidFill>
                  <a:schemeClr val="tx1"/>
                </a:solidFill>
              </a:rPr>
              <a:t>Data types &amp; Variables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E0775897-B375-24C2-38AE-8C601FB51E0D}"/>
              </a:ext>
            </a:extLst>
          </p:cNvPr>
          <p:cNvSpPr txBox="1">
            <a:spLocks/>
          </p:cNvSpPr>
          <p:nvPr/>
        </p:nvSpPr>
        <p:spPr>
          <a:xfrm>
            <a:off x="457200" y="1352936"/>
            <a:ext cx="11038114" cy="51971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4 primitive </a:t>
            </a:r>
            <a:r>
              <a:rPr lang="en-US" dirty="0">
                <a:solidFill>
                  <a:schemeClr val="tx1"/>
                </a:solidFill>
              </a:rPr>
              <a:t>data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types: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Boolean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Number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String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Undefined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2 complex </a:t>
            </a:r>
            <a:r>
              <a:rPr lang="en-US" dirty="0">
                <a:solidFill>
                  <a:schemeClr val="tx1"/>
                </a:solidFill>
              </a:rPr>
              <a:t>data types:</a:t>
            </a:r>
          </a:p>
          <a:p>
            <a:r>
              <a:rPr lang="en-US" dirty="0">
                <a:solidFill>
                  <a:schemeClr val="tx1"/>
                </a:solidFill>
              </a:rPr>
              <a:t>Object</a:t>
            </a:r>
          </a:p>
          <a:p>
            <a:r>
              <a:rPr lang="en-US" dirty="0">
                <a:solidFill>
                  <a:schemeClr val="tx1"/>
                </a:solidFill>
              </a:rPr>
              <a:t>Function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Numbers are always stored as 64-bit floating point.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Floating point arithmetic is not always 100% accurate.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u="sng" dirty="0">
                <a:solidFill>
                  <a:schemeClr val="tx1"/>
                </a:solidFill>
              </a:rPr>
              <a:t>Example.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var x = 0.2 + 0.1;  // x will be 0.30000000000000004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928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E7AD68-05B6-82F5-B20B-A95113B82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072DE876-1C6E-07B5-85F9-2E6A6F7A5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sz="2400" cap="none" dirty="0">
                <a:solidFill>
                  <a:schemeClr val="tx1"/>
                </a:solidFill>
              </a:rPr>
              <a:t>String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BF2A0936-5898-C188-767E-7C707DDD1392}"/>
              </a:ext>
            </a:extLst>
          </p:cNvPr>
          <p:cNvSpPr txBox="1">
            <a:spLocks/>
          </p:cNvSpPr>
          <p:nvPr/>
        </p:nvSpPr>
        <p:spPr>
          <a:xfrm>
            <a:off x="457200" y="1352936"/>
            <a:ext cx="11038114" cy="51971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Strings can be written inside Single quote, Double quote, or Backticks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>
                <a:solidFill>
                  <a:schemeClr val="tx1"/>
                </a:solidFill>
              </a:rPr>
              <a:t>var carName1 = “Volvo” ;   // Double quotes </a:t>
            </a:r>
            <a:br>
              <a:rPr lang="pt-BR" dirty="0">
                <a:solidFill>
                  <a:schemeClr val="tx1"/>
                </a:solidFill>
              </a:rPr>
            </a:br>
            <a:r>
              <a:rPr lang="pt-BR" dirty="0">
                <a:solidFill>
                  <a:schemeClr val="tx1"/>
                </a:solidFill>
              </a:rPr>
              <a:t>var carName2 = ‘Volvo’ ;    // Single quotes </a:t>
            </a:r>
            <a:br>
              <a:rPr lang="pt-BR" dirty="0">
                <a:solidFill>
                  <a:schemeClr val="tx1"/>
                </a:solidFill>
              </a:rPr>
            </a:br>
            <a:r>
              <a:rPr lang="pt-BR" dirty="0">
                <a:solidFill>
                  <a:schemeClr val="tx1"/>
                </a:solidFill>
              </a:rPr>
              <a:t>var carName3 = `Volvo` ;   // </a:t>
            </a:r>
            <a:r>
              <a:rPr lang="en-US" dirty="0">
                <a:solidFill>
                  <a:schemeClr val="tx1"/>
                </a:solidFill>
              </a:rPr>
              <a:t>Backticks</a:t>
            </a:r>
            <a:endParaRPr lang="pt-BR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Backticks can be used for </a:t>
            </a:r>
            <a:r>
              <a:rPr lang="en-US" dirty="0">
                <a:solidFill>
                  <a:srgbClr val="0070C0"/>
                </a:solidFill>
              </a:rPr>
              <a:t>multiline strings</a:t>
            </a:r>
            <a:r>
              <a:rPr lang="en-US" dirty="0">
                <a:solidFill>
                  <a:schemeClr val="tx1"/>
                </a:solidFill>
              </a:rPr>
              <a:t>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let msg = `This is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 multi-line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string.` 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Backticks are also used for </a:t>
            </a:r>
            <a:r>
              <a:rPr lang="en-US" dirty="0">
                <a:solidFill>
                  <a:srgbClr val="0070C0"/>
                </a:solidFill>
              </a:rPr>
              <a:t>String interpolation (insert variables inside strings):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let name = “Atik” ;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let greet = `Hello, ${name}!` 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By default, string acts like object. So (.) dot operator is used to access its properties and methods.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Length of string: 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var txt = “this is string length example”;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var </a:t>
            </a:r>
            <a:r>
              <a:rPr lang="en-US" dirty="0" err="1">
                <a:solidFill>
                  <a:schemeClr val="tx1"/>
                </a:solidFill>
              </a:rPr>
              <a:t>len</a:t>
            </a:r>
            <a:r>
              <a:rPr lang="en-US" dirty="0">
                <a:solidFill>
                  <a:schemeClr val="tx1"/>
                </a:solidFill>
              </a:rPr>
              <a:t> = </a:t>
            </a:r>
            <a:r>
              <a:rPr lang="en-US" dirty="0" err="1">
                <a:solidFill>
                  <a:srgbClr val="0070C0"/>
                </a:solidFill>
              </a:rPr>
              <a:t>txt.length</a:t>
            </a:r>
            <a:r>
              <a:rPr lang="en-US" dirty="0">
                <a:solidFill>
                  <a:schemeClr val="tx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51773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8B376-4572-C50E-6122-ED877F562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C03BC442-EB79-C2F6-EADE-2A7E578A2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6901"/>
            <a:ext cx="11267440" cy="559422"/>
          </a:xfrm>
        </p:spPr>
        <p:txBody>
          <a:bodyPr/>
          <a:lstStyle/>
          <a:p>
            <a:r>
              <a:rPr lang="en-US" sz="2400" cap="none" dirty="0">
                <a:solidFill>
                  <a:schemeClr val="tx1"/>
                </a:solidFill>
              </a:rPr>
              <a:t>Literals, Objects, Comments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C9BDCE66-187D-69D5-5747-3353072D0E1D}"/>
              </a:ext>
            </a:extLst>
          </p:cNvPr>
          <p:cNvSpPr txBox="1">
            <a:spLocks/>
          </p:cNvSpPr>
          <p:nvPr/>
        </p:nvSpPr>
        <p:spPr>
          <a:xfrm>
            <a:off x="457200" y="1352936"/>
            <a:ext cx="11038114" cy="51971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Literals</a:t>
            </a:r>
            <a:r>
              <a:rPr lang="en-US" dirty="0">
                <a:solidFill>
                  <a:schemeClr val="tx1"/>
                </a:solidFill>
              </a:rPr>
              <a:t> are fixed values directly written in code.  </a:t>
            </a:r>
            <a:r>
              <a:rPr lang="en-US" u="sng" dirty="0">
                <a:solidFill>
                  <a:schemeClr val="tx1"/>
                </a:solidFill>
              </a:rPr>
              <a:t>Example:</a:t>
            </a:r>
            <a:r>
              <a:rPr lang="en-US" dirty="0">
                <a:solidFill>
                  <a:schemeClr val="tx1"/>
                </a:solidFill>
              </a:rPr>
              <a:t>  </a:t>
            </a:r>
            <a:r>
              <a:rPr lang="en-US" dirty="0">
                <a:solidFill>
                  <a:srgbClr val="0070C0"/>
                </a:solidFill>
              </a:rPr>
              <a:t>"Hello“, 42, true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70C0"/>
                </a:solidFill>
              </a:rPr>
              <a:t>Objects</a:t>
            </a:r>
            <a:r>
              <a:rPr lang="en-US" dirty="0">
                <a:solidFill>
                  <a:schemeClr val="tx1"/>
                </a:solidFill>
              </a:rPr>
              <a:t> are Collections of key–value pairs.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let person = {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name: “John”,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age: 23} 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// </a:t>
            </a:r>
            <a:r>
              <a:rPr lang="en-US" dirty="0">
                <a:solidFill>
                  <a:srgbClr val="0070C0"/>
                </a:solidFill>
              </a:rPr>
              <a:t>Single-line </a:t>
            </a:r>
            <a:r>
              <a:rPr lang="en-US" dirty="0">
                <a:solidFill>
                  <a:schemeClr val="tx1"/>
                </a:solidFill>
              </a:rPr>
              <a:t>comment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/* </a:t>
            </a:r>
            <a:r>
              <a:rPr lang="en-US" dirty="0">
                <a:solidFill>
                  <a:srgbClr val="0070C0"/>
                </a:solidFill>
              </a:rPr>
              <a:t>Multi-line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comment */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Each JavaScript statements are ended with a semicolon </a:t>
            </a:r>
            <a:r>
              <a:rPr lang="en-US" b="1" dirty="0">
                <a:solidFill>
                  <a:srgbClr val="0070C0"/>
                </a:solidFill>
              </a:rPr>
              <a:t>; </a:t>
            </a:r>
            <a:r>
              <a:rPr lang="en-US" dirty="0">
                <a:solidFill>
                  <a:schemeClr val="tx1"/>
                </a:solidFill>
              </a:rPr>
              <a:t>(but works without semicolon)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3 + “4” = 34  (works as string concatenate)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6676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2481</TotalTime>
  <Words>2878</Words>
  <Application>Microsoft Office PowerPoint</Application>
  <PresentationFormat>Widescreen</PresentationFormat>
  <Paragraphs>363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Gill Sans MT</vt:lpstr>
      <vt:lpstr>Wingdings</vt:lpstr>
      <vt:lpstr>Wingdings 2</vt:lpstr>
      <vt:lpstr>DividendVTI</vt:lpstr>
      <vt:lpstr>Web technologies</vt:lpstr>
      <vt:lpstr>topics </vt:lpstr>
      <vt:lpstr>javascript</vt:lpstr>
      <vt:lpstr>How to use with HTML</vt:lpstr>
      <vt:lpstr>How to use with HTML</vt:lpstr>
      <vt:lpstr>Data types &amp; Variables</vt:lpstr>
      <vt:lpstr>Data types &amp; Variables</vt:lpstr>
      <vt:lpstr>String</vt:lpstr>
      <vt:lpstr>Literals, Objects, Comments</vt:lpstr>
      <vt:lpstr>Truthy, Falsy </vt:lpstr>
      <vt:lpstr>null, undefined, NaN, isNaN &amp; typeof</vt:lpstr>
      <vt:lpstr>Operators</vt:lpstr>
      <vt:lpstr>Operators</vt:lpstr>
      <vt:lpstr>If else, Switch</vt:lpstr>
      <vt:lpstr>Loops, map, foreach, filter</vt:lpstr>
      <vt:lpstr>Other functions</vt:lpstr>
      <vt:lpstr>Output in JS</vt:lpstr>
      <vt:lpstr>Functions</vt:lpstr>
      <vt:lpstr>DOM Manipulation</vt:lpstr>
      <vt:lpstr>DOM Manipulation</vt:lpstr>
      <vt:lpstr>DOM Manipulation</vt:lpstr>
      <vt:lpstr>Array</vt:lpstr>
      <vt:lpstr>Array Methods</vt:lpstr>
      <vt:lpstr>Array Methods</vt:lpstr>
      <vt:lpstr>Events</vt:lpstr>
      <vt:lpstr>Practice</vt:lpstr>
      <vt:lpstr>Practice</vt:lpstr>
      <vt:lpstr>Practice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Atikur Rahman</dc:creator>
  <cp:lastModifiedBy>Atikur Rahman</cp:lastModifiedBy>
  <cp:revision>208</cp:revision>
  <dcterms:created xsi:type="dcterms:W3CDTF">2025-07-24T03:53:33Z</dcterms:created>
  <dcterms:modified xsi:type="dcterms:W3CDTF">2025-08-16T18:28:27Z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